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6" r:id="rId5"/>
    <p:sldMasterId id="2147483654" r:id="rId6"/>
  </p:sldMasterIdLst>
  <p:notesMasterIdLst>
    <p:notesMasterId r:id="rId15"/>
  </p:notesMasterIdLst>
  <p:sldIdLst>
    <p:sldId id="396" r:id="rId7"/>
    <p:sldId id="274" r:id="rId8"/>
    <p:sldId id="401" r:id="rId9"/>
    <p:sldId id="400" r:id="rId10"/>
    <p:sldId id="383" r:id="rId11"/>
    <p:sldId id="410" r:id="rId12"/>
    <p:sldId id="415" r:id="rId13"/>
    <p:sldId id="280" r:id="rId14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533"/>
    <a:srgbClr val="45C1A4"/>
    <a:srgbClr val="4BACC6"/>
    <a:srgbClr val="C5E9FB"/>
    <a:srgbClr val="E0F0FE"/>
    <a:srgbClr val="F79646"/>
    <a:srgbClr val="207ABA"/>
    <a:srgbClr val="773F9B"/>
    <a:srgbClr val="FA694E"/>
    <a:srgbClr val="928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1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20" y="462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B9D53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96-473F-A45D-CF963071F6E3}"/>
              </c:ext>
            </c:extLst>
          </c:dPt>
          <c:dPt>
            <c:idx val="1"/>
            <c:bubble3D val="0"/>
            <c:spPr>
              <a:solidFill>
                <a:srgbClr val="45C1A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96-473F-A45D-CF963071F6E3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96-473F-A45D-CF963071F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 w="38100">
              <a:noFill/>
            </a:ln>
          </c:spPr>
          <c:invertIfNegative val="0"/>
          <c:cat>
            <c:strRef>
              <c:f>Sheet1!$A$2:$A$7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438</c:v>
                </c:pt>
                <c:pt idx="1">
                  <c:v>200</c:v>
                </c:pt>
                <c:pt idx="2">
                  <c:v>30</c:v>
                </c:pt>
                <c:pt idx="3">
                  <c:v>180</c:v>
                </c:pt>
                <c:pt idx="4">
                  <c:v>60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D-49E0-AE94-0D01AF4B5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9407488"/>
        <c:axId val="49409024"/>
      </c:barChart>
      <c:catAx>
        <c:axId val="494074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9409024"/>
        <c:crosses val="autoZero"/>
        <c:auto val="1"/>
        <c:lblAlgn val="ctr"/>
        <c:lblOffset val="100"/>
        <c:noMultiLvlLbl val="0"/>
      </c:catAx>
      <c:valAx>
        <c:axId val="494090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9407488"/>
        <c:crosses val="autoZero"/>
        <c:crossBetween val="between"/>
      </c:valAx>
      <c:spPr>
        <a:solidFill>
          <a:schemeClr val="bg1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38100">
              <a:noFill/>
            </a:ln>
          </c:spPr>
          <c:invertIfNegative val="0"/>
          <c:cat>
            <c:strRef>
              <c:f>Sheet1!$A$2:$A$4</c:f>
              <c:strCache>
                <c:ptCount val="1"/>
                <c:pt idx="0">
                  <c:v>Category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13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0E-4F1C-B152-6E0F7B77D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9340416"/>
        <c:axId val="49341952"/>
      </c:barChart>
      <c:catAx>
        <c:axId val="49340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9341952"/>
        <c:crosses val="autoZero"/>
        <c:auto val="1"/>
        <c:lblAlgn val="ctr"/>
        <c:lblOffset val="100"/>
        <c:noMultiLvlLbl val="0"/>
      </c:catAx>
      <c:valAx>
        <c:axId val="4934195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9340416"/>
        <c:crosses val="autoZero"/>
        <c:crossBetween val="between"/>
      </c:valAx>
      <c:spPr>
        <a:solidFill>
          <a:schemeClr val="bg1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B9D53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69-4550-951E-8AD589DE46F1}"/>
              </c:ext>
            </c:extLst>
          </c:dPt>
          <c:dPt>
            <c:idx val="1"/>
            <c:bubble3D val="0"/>
            <c:spPr>
              <a:solidFill>
                <a:srgbClr val="45C1A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69-4550-951E-8AD589DE46F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69-4550-951E-8AD589DE4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B9D53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33-4ADE-B62A-D4FD06E9D963}"/>
              </c:ext>
            </c:extLst>
          </c:dPt>
          <c:dPt>
            <c:idx val="1"/>
            <c:bubble3D val="0"/>
            <c:spPr>
              <a:solidFill>
                <a:srgbClr val="45C1A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33-4ADE-B62A-D4FD06E9D963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33-4ADE-B62A-D4FD06E9D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B9D53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4E-4A5A-BB4F-4490EFD1791D}"/>
              </c:ext>
            </c:extLst>
          </c:dPt>
          <c:dPt>
            <c:idx val="1"/>
            <c:bubble3D val="0"/>
            <c:spPr>
              <a:solidFill>
                <a:srgbClr val="45C1A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4E-4A5A-BB4F-4490EFD1791D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4E-4A5A-BB4F-4490EFD17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B9D533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B0B3-4019-93FF-9EA39643E7D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B0B3-4019-93FF-9EA39643E7DA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B3-4019-93FF-9EA39643E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96705542787105"/>
          <c:y val="0.23867628004047958"/>
          <c:w val="0.56755921174454771"/>
          <c:h val="0.727296075730014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Доходи бюджету за 2018 рік
млн. грн.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F7964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14C-4D36-B236-CBD149823336}"/>
              </c:ext>
            </c:extLst>
          </c:dPt>
          <c:dPt>
            <c:idx val="1"/>
            <c:bubble3D val="0"/>
            <c:spPr>
              <a:solidFill>
                <a:srgbClr val="D5E685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14C-4D36-B236-CBD149823336}"/>
              </c:ext>
            </c:extLst>
          </c:dPt>
          <c:dPt>
            <c:idx val="2"/>
            <c:bubble3D val="0"/>
            <c:spPr>
              <a:solidFill>
                <a:srgbClr val="45C1A4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14C-4D36-B236-CBD149823336}"/>
              </c:ext>
            </c:extLst>
          </c:dPt>
          <c:dPt>
            <c:idx val="3"/>
            <c:bubble3D val="0"/>
            <c:spPr>
              <a:solidFill>
                <a:srgbClr val="4BACC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14C-4D36-B236-CBD149823336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14C-4D36-B236-CBD149823336}"/>
              </c:ext>
            </c:extLst>
          </c:dPt>
          <c:cat>
            <c:strRef>
              <c:f>Лист1!$A$2:$A$6</c:f>
              <c:strCache>
                <c:ptCount val="5"/>
                <c:pt idx="0">
                  <c:v>від земельного податку 
</c:v>
                </c:pt>
                <c:pt idx="1">
                  <c:v>від оренди земельних ділянок
</c:v>
                </c:pt>
                <c:pt idx="2">
                  <c:v>аврпа</c:v>
                </c:pt>
                <c:pt idx="3">
                  <c:v>авраврпав</c:v>
                </c:pt>
                <c:pt idx="4">
                  <c:v>вапвапв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4.95</c:v>
                </c:pt>
                <c:pt idx="1">
                  <c:v>18.4451</c:v>
                </c:pt>
                <c:pt idx="2">
                  <c:v>13.540900000000001</c:v>
                </c:pt>
                <c:pt idx="3">
                  <c:v>5.1452999999999998</c:v>
                </c:pt>
                <c:pt idx="4">
                  <c:v>19.529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4C-4D36-B236-CBD149823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96705542787105"/>
          <c:y val="0.23867628004047958"/>
          <c:w val="0.56755921174454771"/>
          <c:h val="0.727296075730014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Доходи бюджету за 2018 рік
млн. грн.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122-49C9-9EC7-849727A4795B}"/>
              </c:ext>
            </c:extLst>
          </c:dPt>
          <c:dPt>
            <c:idx val="1"/>
            <c:bubble3D val="0"/>
            <c:spPr>
              <a:solidFill>
                <a:srgbClr val="45C1A4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122-49C9-9EC7-849727A4795B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122-49C9-9EC7-849727A4795B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122-49C9-9EC7-849727A4795B}"/>
              </c:ext>
            </c:extLst>
          </c:dPt>
          <c:cat>
            <c:strRef>
              <c:f>Лист1!$A$2:$A$5</c:f>
              <c:strCache>
                <c:ptCount val="2"/>
                <c:pt idx="0">
                  <c:v>від земельного податку 
</c:v>
                </c:pt>
                <c:pt idx="1">
                  <c:v>від оренди земельних ділянок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1770</c:v>
                </c:pt>
                <c:pt idx="1">
                  <c:v>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22-49C9-9EC7-849727A47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96705542787105"/>
          <c:y val="0.23867628004047958"/>
          <c:w val="0.56755921174454771"/>
          <c:h val="0.727296075730014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Доходи бюджету за 2018 рік
млн. грн.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E53-4065-AD87-256EE2AA9C50}"/>
              </c:ext>
            </c:extLst>
          </c:dPt>
          <c:dPt>
            <c:idx val="1"/>
            <c:bubble3D val="0"/>
            <c:spPr>
              <a:solidFill>
                <a:srgbClr val="45C1A4"/>
              </a:solidFill>
              <a:ln w="9525">
                <a:solidFill>
                  <a:srgbClr val="FFFFFF"/>
                </a:solidFill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E53-4065-AD87-256EE2AA9C50}"/>
              </c:ext>
            </c:extLst>
          </c:dPt>
          <c:dPt>
            <c:idx val="2"/>
            <c:bubble3D val="0"/>
            <c:spPr>
              <a:solidFill>
                <a:srgbClr val="F7964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E53-4065-AD87-256EE2AA9C50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EBF8-4F6A-892E-0E2E83586A17}"/>
              </c:ext>
            </c:extLst>
          </c:dPt>
          <c:cat>
            <c:strRef>
              <c:f>Лист1!$A$2:$A$5</c:f>
              <c:strCache>
                <c:ptCount val="4"/>
                <c:pt idx="0">
                  <c:v>від земельного податку 
</c:v>
                </c:pt>
                <c:pt idx="1">
                  <c:v>від оренди земельних ділянок
</c:v>
                </c:pt>
                <c:pt idx="2">
                  <c:v>від продажу земельних ділянок
</c:v>
                </c:pt>
                <c:pt idx="3">
                  <c:v>від плати за земельні сервітути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116.2</c:v>
                </c:pt>
                <c:pt idx="1">
                  <c:v>113.1</c:v>
                </c:pt>
                <c:pt idx="2">
                  <c:v>145.518</c:v>
                </c:pt>
                <c:pt idx="3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53-4065-AD87-256EE2AA9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38100">
              <a:noFill/>
            </a:ln>
          </c:spPr>
          <c:invertIfNegative val="0"/>
          <c:cat>
            <c:strRef>
              <c:f>Sheet1!$A$2:$A$7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A-4602-BDCB-C1724EBF6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9451392"/>
        <c:axId val="49452928"/>
      </c:barChart>
      <c:catAx>
        <c:axId val="494513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9452928"/>
        <c:crosses val="autoZero"/>
        <c:auto val="1"/>
        <c:lblAlgn val="ctr"/>
        <c:lblOffset val="100"/>
        <c:noMultiLvlLbl val="0"/>
      </c:catAx>
      <c:valAx>
        <c:axId val="494529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9451392"/>
        <c:crosses val="autoZero"/>
        <c:crossBetween val="between"/>
      </c:valAx>
      <c:spPr>
        <a:solidFill>
          <a:schemeClr val="bg1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1" cy="502756"/>
          </a:xfrm>
          <a:prstGeom prst="rect">
            <a:avLst/>
          </a:prstGeom>
        </p:spPr>
        <p:txBody>
          <a:bodyPr vert="horz" lIns="96587" tIns="48294" rIns="96587" bIns="482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756"/>
          </a:xfrm>
          <a:prstGeom prst="rect">
            <a:avLst/>
          </a:prstGeom>
        </p:spPr>
        <p:txBody>
          <a:bodyPr vert="horz" lIns="96587" tIns="48294" rIns="96587" bIns="48294" rtlCol="0"/>
          <a:lstStyle>
            <a:lvl1pPr algn="r">
              <a:defRPr sz="1200"/>
            </a:lvl1pPr>
          </a:lstStyle>
          <a:p>
            <a:fld id="{8905850C-D4BB-4858-A577-CD5D3B982443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7" tIns="48294" rIns="96587" bIns="482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71"/>
            <a:ext cx="5510530" cy="3945492"/>
          </a:xfrm>
          <a:prstGeom prst="rect">
            <a:avLst/>
          </a:prstGeom>
        </p:spPr>
        <p:txBody>
          <a:bodyPr vert="horz" lIns="96587" tIns="48294" rIns="96587" bIns="482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7547"/>
            <a:ext cx="2984871" cy="502754"/>
          </a:xfrm>
          <a:prstGeom prst="rect">
            <a:avLst/>
          </a:prstGeom>
        </p:spPr>
        <p:txBody>
          <a:bodyPr vert="horz" lIns="96587" tIns="48294" rIns="96587" bIns="482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2754"/>
          </a:xfrm>
          <a:prstGeom prst="rect">
            <a:avLst/>
          </a:prstGeom>
        </p:spPr>
        <p:txBody>
          <a:bodyPr vert="horz" lIns="96587" tIns="48294" rIns="96587" bIns="48294" rtlCol="0" anchor="b"/>
          <a:lstStyle>
            <a:lvl1pPr algn="r">
              <a:defRPr sz="1200"/>
            </a:lvl1pPr>
          </a:lstStyle>
          <a:p>
            <a:fld id="{EFB972AB-C501-4915-961C-7D57DA2F2A4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7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45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08216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11" Type="http://schemas.openxmlformats.org/officeDocument/2006/relationships/image" Target="../media/image6.jpg"/><Relationship Id="rId5" Type="http://schemas.openxmlformats.org/officeDocument/2006/relationships/image" Target="../media/image3.jpg"/><Relationship Id="rId10" Type="http://schemas.openxmlformats.org/officeDocument/2006/relationships/chart" Target="../charts/chart5.xml"/><Relationship Id="rId4" Type="http://schemas.openxmlformats.org/officeDocument/2006/relationships/chart" Target="../charts/chart2.xml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lumMod val="0"/>
                <a:lumOff val="100000"/>
              </a:schemeClr>
            </a:gs>
            <a:gs pos="63000">
              <a:schemeClr val="bg1">
                <a:lumMod val="95000"/>
              </a:schemeClr>
            </a:gs>
            <a:gs pos="97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04"/>
          <p:cNvSpPr txBox="1"/>
          <p:nvPr/>
        </p:nvSpPr>
        <p:spPr>
          <a:xfrm>
            <a:off x="1369122" y="2136695"/>
            <a:ext cx="9582034" cy="1569650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hangingPunct="1"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Звіт про роботу</a:t>
            </a:r>
          </a:p>
          <a:p>
            <a:pPr algn="ctr" hangingPunct="1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епартаменту земельних ресурсів міської ради</a:t>
            </a:r>
          </a:p>
        </p:txBody>
      </p:sp>
      <p:sp>
        <p:nvSpPr>
          <p:cNvPr id="206" name="TextBox 7"/>
          <p:cNvSpPr txBox="1">
            <a:spLocks noChangeArrowheads="1"/>
          </p:cNvSpPr>
          <p:nvPr/>
        </p:nvSpPr>
        <p:spPr bwMode="auto">
          <a:xfrm>
            <a:off x="5105685" y="6321116"/>
            <a:ext cx="2298336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uk-UA" sz="1400" b="1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Вінниця </a:t>
            </a:r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2020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207" name="Группа 8"/>
          <p:cNvGrpSpPr/>
          <p:nvPr/>
        </p:nvGrpSpPr>
        <p:grpSpPr>
          <a:xfrm>
            <a:off x="244513" y="129535"/>
            <a:ext cx="2185178" cy="837116"/>
            <a:chOff x="244513" y="129535"/>
            <a:chExt cx="1857476" cy="683264"/>
          </a:xfrm>
        </p:grpSpPr>
        <p:pic>
          <p:nvPicPr>
            <p:cNvPr id="208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511116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2" name="Прямоугольник 10"/>
            <p:cNvSpPr/>
            <p:nvPr/>
          </p:nvSpPr>
          <p:spPr>
            <a:xfrm>
              <a:off x="755629" y="129535"/>
              <a:ext cx="1346360" cy="683264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рада</a:t>
              </a:r>
              <a:endParaRPr lang="ru-RU" sz="1600" kern="1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5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275"/>
          <p:cNvSpPr>
            <a:spLocks/>
          </p:cNvSpPr>
          <p:nvPr/>
        </p:nvSpPr>
        <p:spPr>
          <a:xfrm>
            <a:off x="5359940" y="172926"/>
            <a:ext cx="6478623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 defTabSz="346591" hangingPunct="0"/>
            <a:r>
              <a:rPr lang="uk-UA" sz="2800" kern="0" dirty="0">
                <a:solidFill>
                  <a:srgbClr val="00B050"/>
                </a:solidFill>
                <a:latin typeface="Trebuchet MS" pitchFamily="34" charset="0"/>
              </a:rPr>
              <a:t>Мета підрозділу</a:t>
            </a:r>
          </a:p>
        </p:txBody>
      </p:sp>
      <p:sp>
        <p:nvSpPr>
          <p:cNvPr id="134" name="Shape 195"/>
          <p:cNvSpPr/>
          <p:nvPr/>
        </p:nvSpPr>
        <p:spPr>
          <a:xfrm>
            <a:off x="184075" y="2952436"/>
            <a:ext cx="2212146" cy="2953975"/>
          </a:xfrm>
          <a:prstGeom prst="rect">
            <a:avLst/>
          </a:prstGeom>
          <a:noFill/>
          <a:ln w="19050" cap="flat">
            <a:solidFill>
              <a:srgbClr val="B9D533"/>
            </a:solidFill>
            <a:prstDash val="dash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5996" tIns="15996" rIns="15996" bIns="15996" numCol="1" anchor="t">
            <a:noAutofit/>
          </a:bodyPr>
          <a:lstStyle>
            <a:lvl1pPr algn="ctr"/>
          </a:lstStyle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365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sym typeface="PT Sans"/>
              </a:rPr>
              <a:t>Цілеспрямована діяльність по створенню та підтриманню повноцінного життєвого середовища</a:t>
            </a:r>
          </a:p>
        </p:txBody>
      </p:sp>
      <p:sp>
        <p:nvSpPr>
          <p:cNvPr id="135" name="Shape 201"/>
          <p:cNvSpPr/>
          <p:nvPr/>
        </p:nvSpPr>
        <p:spPr>
          <a:xfrm>
            <a:off x="1192015" y="1890440"/>
            <a:ext cx="346430" cy="457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55" y="7066"/>
                </a:moveTo>
                <a:lnTo>
                  <a:pt x="17491" y="7066"/>
                </a:lnTo>
                <a:lnTo>
                  <a:pt x="17491" y="5099"/>
                </a:lnTo>
                <a:cubicBezTo>
                  <a:pt x="17491" y="2168"/>
                  <a:pt x="14646" y="0"/>
                  <a:pt x="10800" y="0"/>
                </a:cubicBezTo>
                <a:cubicBezTo>
                  <a:pt x="6954" y="0"/>
                  <a:pt x="4109" y="2168"/>
                  <a:pt x="4109" y="5099"/>
                </a:cubicBezTo>
                <a:lnTo>
                  <a:pt x="4109" y="7066"/>
                </a:lnTo>
                <a:lnTo>
                  <a:pt x="2845" y="7066"/>
                </a:lnTo>
                <a:cubicBezTo>
                  <a:pt x="1264" y="7066"/>
                  <a:pt x="0" y="8070"/>
                  <a:pt x="0" y="9234"/>
                </a:cubicBezTo>
                <a:lnTo>
                  <a:pt x="0" y="19432"/>
                </a:lnTo>
                <a:cubicBezTo>
                  <a:pt x="0" y="20596"/>
                  <a:pt x="1264" y="21600"/>
                  <a:pt x="2845" y="21600"/>
                </a:cubicBezTo>
                <a:lnTo>
                  <a:pt x="18755" y="21600"/>
                </a:lnTo>
                <a:cubicBezTo>
                  <a:pt x="20336" y="21600"/>
                  <a:pt x="21600" y="20596"/>
                  <a:pt x="21600" y="19432"/>
                </a:cubicBezTo>
                <a:lnTo>
                  <a:pt x="21600" y="9234"/>
                </a:lnTo>
                <a:cubicBezTo>
                  <a:pt x="21600" y="8070"/>
                  <a:pt x="20336" y="7066"/>
                  <a:pt x="18755" y="7066"/>
                </a:cubicBezTo>
                <a:close/>
                <a:moveTo>
                  <a:pt x="10800" y="16300"/>
                </a:moveTo>
                <a:cubicBezTo>
                  <a:pt x="9272" y="16300"/>
                  <a:pt x="8219" y="15497"/>
                  <a:pt x="8219" y="14333"/>
                </a:cubicBezTo>
                <a:cubicBezTo>
                  <a:pt x="8219" y="13169"/>
                  <a:pt x="9272" y="12165"/>
                  <a:pt x="10800" y="12165"/>
                </a:cubicBezTo>
                <a:cubicBezTo>
                  <a:pt x="12328" y="12165"/>
                  <a:pt x="13645" y="13169"/>
                  <a:pt x="13645" y="14333"/>
                </a:cubicBezTo>
                <a:cubicBezTo>
                  <a:pt x="13645" y="15497"/>
                  <a:pt x="12328" y="16300"/>
                  <a:pt x="10800" y="16300"/>
                </a:cubicBezTo>
                <a:close/>
                <a:moveTo>
                  <a:pt x="14909" y="7066"/>
                </a:moveTo>
                <a:lnTo>
                  <a:pt x="6691" y="7066"/>
                </a:lnTo>
                <a:lnTo>
                  <a:pt x="6691" y="5099"/>
                </a:lnTo>
                <a:cubicBezTo>
                  <a:pt x="6691" y="3332"/>
                  <a:pt x="8482" y="1967"/>
                  <a:pt x="10800" y="1967"/>
                </a:cubicBezTo>
                <a:cubicBezTo>
                  <a:pt x="13118" y="1967"/>
                  <a:pt x="14909" y="3332"/>
                  <a:pt x="14909" y="5099"/>
                </a:cubicBezTo>
                <a:lnTo>
                  <a:pt x="14909" y="7066"/>
                </a:lnTo>
                <a:close/>
              </a:path>
            </a:pathLst>
          </a:custGeom>
          <a:solidFill>
            <a:srgbClr val="F4F5F7"/>
          </a:solidFill>
          <a:ln w="3175" cap="flat">
            <a:noFill/>
            <a:miter lim="400000"/>
          </a:ln>
          <a:effectLst/>
        </p:spPr>
        <p:txBody>
          <a:bodyPr wrap="square" lIns="19195" tIns="19195" rIns="19195" bIns="19195" numCol="1" anchor="ctr">
            <a:noAutofit/>
          </a:bodyPr>
          <a:lstStyle/>
          <a:p>
            <a:pPr defTabSz="383917" hangingPunct="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 kern="0">
              <a:solidFill>
                <a:srgbClr val="000000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136" name="Shape 195"/>
          <p:cNvSpPr/>
          <p:nvPr/>
        </p:nvSpPr>
        <p:spPr>
          <a:xfrm>
            <a:off x="2478295" y="2952434"/>
            <a:ext cx="2291184" cy="2953977"/>
          </a:xfrm>
          <a:prstGeom prst="rect">
            <a:avLst/>
          </a:prstGeom>
          <a:noFill/>
          <a:ln w="19050" cap="flat">
            <a:solidFill>
              <a:srgbClr val="B9D533"/>
            </a:solidFill>
            <a:prstDash val="dash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5996" tIns="15996" rIns="15996" bIns="15996" numCol="1" anchor="t">
            <a:noAutofit/>
          </a:bodyPr>
          <a:lstStyle>
            <a:lvl1pPr algn="ctr"/>
          </a:lstStyle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sym typeface="PT Sans"/>
              </a:rPr>
              <a:t>Участь в координації процесу використання земель та перетворенню Вінниці на сучасне європейське місто</a:t>
            </a:r>
          </a:p>
        </p:txBody>
      </p:sp>
      <p:sp>
        <p:nvSpPr>
          <p:cNvPr id="137" name="Shape 201"/>
          <p:cNvSpPr/>
          <p:nvPr/>
        </p:nvSpPr>
        <p:spPr>
          <a:xfrm>
            <a:off x="3405277" y="1890443"/>
            <a:ext cx="350608" cy="457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55" y="7066"/>
                </a:moveTo>
                <a:lnTo>
                  <a:pt x="17491" y="7066"/>
                </a:lnTo>
                <a:lnTo>
                  <a:pt x="17491" y="5099"/>
                </a:lnTo>
                <a:cubicBezTo>
                  <a:pt x="17491" y="2168"/>
                  <a:pt x="14646" y="0"/>
                  <a:pt x="10800" y="0"/>
                </a:cubicBezTo>
                <a:cubicBezTo>
                  <a:pt x="6954" y="0"/>
                  <a:pt x="4109" y="2168"/>
                  <a:pt x="4109" y="5099"/>
                </a:cubicBezTo>
                <a:lnTo>
                  <a:pt x="4109" y="7066"/>
                </a:lnTo>
                <a:lnTo>
                  <a:pt x="2845" y="7066"/>
                </a:lnTo>
                <a:cubicBezTo>
                  <a:pt x="1264" y="7066"/>
                  <a:pt x="0" y="8070"/>
                  <a:pt x="0" y="9234"/>
                </a:cubicBezTo>
                <a:lnTo>
                  <a:pt x="0" y="19432"/>
                </a:lnTo>
                <a:cubicBezTo>
                  <a:pt x="0" y="20596"/>
                  <a:pt x="1264" y="21600"/>
                  <a:pt x="2845" y="21600"/>
                </a:cubicBezTo>
                <a:lnTo>
                  <a:pt x="18755" y="21600"/>
                </a:lnTo>
                <a:cubicBezTo>
                  <a:pt x="20336" y="21600"/>
                  <a:pt x="21600" y="20596"/>
                  <a:pt x="21600" y="19432"/>
                </a:cubicBezTo>
                <a:lnTo>
                  <a:pt x="21600" y="9234"/>
                </a:lnTo>
                <a:cubicBezTo>
                  <a:pt x="21600" y="8070"/>
                  <a:pt x="20336" y="7066"/>
                  <a:pt x="18755" y="7066"/>
                </a:cubicBezTo>
                <a:close/>
                <a:moveTo>
                  <a:pt x="10800" y="16300"/>
                </a:moveTo>
                <a:cubicBezTo>
                  <a:pt x="9272" y="16300"/>
                  <a:pt x="8219" y="15497"/>
                  <a:pt x="8219" y="14333"/>
                </a:cubicBezTo>
                <a:cubicBezTo>
                  <a:pt x="8219" y="13169"/>
                  <a:pt x="9272" y="12165"/>
                  <a:pt x="10800" y="12165"/>
                </a:cubicBezTo>
                <a:cubicBezTo>
                  <a:pt x="12328" y="12165"/>
                  <a:pt x="13645" y="13169"/>
                  <a:pt x="13645" y="14333"/>
                </a:cubicBezTo>
                <a:cubicBezTo>
                  <a:pt x="13645" y="15497"/>
                  <a:pt x="12328" y="16300"/>
                  <a:pt x="10800" y="16300"/>
                </a:cubicBezTo>
                <a:close/>
                <a:moveTo>
                  <a:pt x="14909" y="7066"/>
                </a:moveTo>
                <a:lnTo>
                  <a:pt x="6691" y="7066"/>
                </a:lnTo>
                <a:lnTo>
                  <a:pt x="6691" y="5099"/>
                </a:lnTo>
                <a:cubicBezTo>
                  <a:pt x="6691" y="3332"/>
                  <a:pt x="8482" y="1967"/>
                  <a:pt x="10800" y="1967"/>
                </a:cubicBezTo>
                <a:cubicBezTo>
                  <a:pt x="13118" y="1967"/>
                  <a:pt x="14909" y="3332"/>
                  <a:pt x="14909" y="5099"/>
                </a:cubicBezTo>
                <a:lnTo>
                  <a:pt x="14909" y="7066"/>
                </a:lnTo>
                <a:close/>
              </a:path>
            </a:pathLst>
          </a:custGeom>
          <a:solidFill>
            <a:srgbClr val="F4F5F7"/>
          </a:solidFill>
          <a:ln w="3175" cap="flat">
            <a:noFill/>
            <a:miter lim="400000"/>
          </a:ln>
          <a:effectLst/>
        </p:spPr>
        <p:txBody>
          <a:bodyPr wrap="square" lIns="19195" tIns="19195" rIns="19195" bIns="19195" numCol="1" anchor="ctr">
            <a:noAutofit/>
          </a:bodyPr>
          <a:lstStyle/>
          <a:p>
            <a:pPr defTabSz="383917" hangingPunct="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 kern="0">
              <a:solidFill>
                <a:srgbClr val="000000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138" name="Shape 195"/>
          <p:cNvSpPr/>
          <p:nvPr/>
        </p:nvSpPr>
        <p:spPr>
          <a:xfrm>
            <a:off x="4842562" y="2946861"/>
            <a:ext cx="2326723" cy="2959550"/>
          </a:xfrm>
          <a:prstGeom prst="rect">
            <a:avLst/>
          </a:prstGeom>
          <a:noFill/>
          <a:ln w="19050" cap="flat">
            <a:solidFill>
              <a:srgbClr val="B9D533"/>
            </a:solidFill>
            <a:prstDash val="dash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5996" tIns="15996" rIns="15996" bIns="15996" numCol="1" anchor="t">
            <a:noAutofit/>
          </a:bodyPr>
          <a:lstStyle>
            <a:lvl1pPr algn="ctr"/>
          </a:lstStyle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sym typeface="PT Sans"/>
              </a:rPr>
              <a:t>Здійснення перспективного і інтегрованого управління земельними ресурсами (супровід та реалізація повної інвентаризації земель Вінницької міської об’єднаної територіальної громади залучення інвесторів, розробка привабливих інвестиційних програм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sym typeface="PT Sans"/>
              </a:rPr>
              <a:t>)</a:t>
            </a:r>
          </a:p>
        </p:txBody>
      </p:sp>
      <p:sp>
        <p:nvSpPr>
          <p:cNvPr id="139" name="Shape 201"/>
          <p:cNvSpPr/>
          <p:nvPr/>
        </p:nvSpPr>
        <p:spPr>
          <a:xfrm>
            <a:off x="5770107" y="1891306"/>
            <a:ext cx="341001" cy="458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55" y="7066"/>
                </a:moveTo>
                <a:lnTo>
                  <a:pt x="17491" y="7066"/>
                </a:lnTo>
                <a:lnTo>
                  <a:pt x="17491" y="5099"/>
                </a:lnTo>
                <a:cubicBezTo>
                  <a:pt x="17491" y="2168"/>
                  <a:pt x="14646" y="0"/>
                  <a:pt x="10800" y="0"/>
                </a:cubicBezTo>
                <a:cubicBezTo>
                  <a:pt x="6954" y="0"/>
                  <a:pt x="4109" y="2168"/>
                  <a:pt x="4109" y="5099"/>
                </a:cubicBezTo>
                <a:lnTo>
                  <a:pt x="4109" y="7066"/>
                </a:lnTo>
                <a:lnTo>
                  <a:pt x="2845" y="7066"/>
                </a:lnTo>
                <a:cubicBezTo>
                  <a:pt x="1264" y="7066"/>
                  <a:pt x="0" y="8070"/>
                  <a:pt x="0" y="9234"/>
                </a:cubicBezTo>
                <a:lnTo>
                  <a:pt x="0" y="19432"/>
                </a:lnTo>
                <a:cubicBezTo>
                  <a:pt x="0" y="20596"/>
                  <a:pt x="1264" y="21600"/>
                  <a:pt x="2845" y="21600"/>
                </a:cubicBezTo>
                <a:lnTo>
                  <a:pt x="18755" y="21600"/>
                </a:lnTo>
                <a:cubicBezTo>
                  <a:pt x="20336" y="21600"/>
                  <a:pt x="21600" y="20596"/>
                  <a:pt x="21600" y="19432"/>
                </a:cubicBezTo>
                <a:lnTo>
                  <a:pt x="21600" y="9234"/>
                </a:lnTo>
                <a:cubicBezTo>
                  <a:pt x="21600" y="8070"/>
                  <a:pt x="20336" y="7066"/>
                  <a:pt x="18755" y="7066"/>
                </a:cubicBezTo>
                <a:close/>
                <a:moveTo>
                  <a:pt x="10800" y="16300"/>
                </a:moveTo>
                <a:cubicBezTo>
                  <a:pt x="9272" y="16300"/>
                  <a:pt x="8219" y="15497"/>
                  <a:pt x="8219" y="14333"/>
                </a:cubicBezTo>
                <a:cubicBezTo>
                  <a:pt x="8219" y="13169"/>
                  <a:pt x="9272" y="12165"/>
                  <a:pt x="10800" y="12165"/>
                </a:cubicBezTo>
                <a:cubicBezTo>
                  <a:pt x="12328" y="12165"/>
                  <a:pt x="13645" y="13169"/>
                  <a:pt x="13645" y="14333"/>
                </a:cubicBezTo>
                <a:cubicBezTo>
                  <a:pt x="13645" y="15497"/>
                  <a:pt x="12328" y="16300"/>
                  <a:pt x="10800" y="16300"/>
                </a:cubicBezTo>
                <a:close/>
                <a:moveTo>
                  <a:pt x="14909" y="7066"/>
                </a:moveTo>
                <a:lnTo>
                  <a:pt x="6691" y="7066"/>
                </a:lnTo>
                <a:lnTo>
                  <a:pt x="6691" y="5099"/>
                </a:lnTo>
                <a:cubicBezTo>
                  <a:pt x="6691" y="3332"/>
                  <a:pt x="8482" y="1967"/>
                  <a:pt x="10800" y="1967"/>
                </a:cubicBezTo>
                <a:cubicBezTo>
                  <a:pt x="13118" y="1967"/>
                  <a:pt x="14909" y="3332"/>
                  <a:pt x="14909" y="5099"/>
                </a:cubicBezTo>
                <a:lnTo>
                  <a:pt x="14909" y="7066"/>
                </a:lnTo>
                <a:close/>
              </a:path>
            </a:pathLst>
          </a:custGeom>
          <a:solidFill>
            <a:srgbClr val="F4F5F7"/>
          </a:solidFill>
          <a:ln w="3175" cap="flat">
            <a:noFill/>
            <a:miter lim="400000"/>
          </a:ln>
          <a:effectLst/>
        </p:spPr>
        <p:txBody>
          <a:bodyPr wrap="square" lIns="19195" tIns="19195" rIns="19195" bIns="19195" numCol="1" anchor="ctr">
            <a:noAutofit/>
          </a:bodyPr>
          <a:lstStyle/>
          <a:p>
            <a:pPr defTabSz="383917" hangingPunct="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 kern="0">
              <a:solidFill>
                <a:srgbClr val="000000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140" name="Shape 195"/>
          <p:cNvSpPr/>
          <p:nvPr/>
        </p:nvSpPr>
        <p:spPr>
          <a:xfrm>
            <a:off x="7247104" y="2943963"/>
            <a:ext cx="2432584" cy="2962448"/>
          </a:xfrm>
          <a:prstGeom prst="rect">
            <a:avLst/>
          </a:prstGeom>
          <a:noFill/>
          <a:ln w="19050" cap="flat">
            <a:solidFill>
              <a:srgbClr val="B9D533"/>
            </a:solidFill>
            <a:prstDash val="dash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5996" tIns="15996" rIns="15996" bIns="15996" numCol="1" anchor="t">
            <a:noAutofit/>
          </a:bodyPr>
          <a:lstStyle>
            <a:lvl1pPr algn="ctr"/>
          </a:lstStyle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5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sym typeface="PT Sans"/>
              </a:rPr>
              <a:t>Надання якісних адміністративних послуг фізичним та юридичним особам у сфері земельних відносин задля забезпечення збалансованого економічного та соціального розвитку Вінницької міської об’єднаної територіальної громади</a:t>
            </a:r>
          </a:p>
        </p:txBody>
      </p:sp>
      <p:sp>
        <p:nvSpPr>
          <p:cNvPr id="141" name="Shape 201"/>
          <p:cNvSpPr/>
          <p:nvPr/>
        </p:nvSpPr>
        <p:spPr>
          <a:xfrm>
            <a:off x="8318193" y="1890422"/>
            <a:ext cx="342902" cy="457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55" y="7066"/>
                </a:moveTo>
                <a:lnTo>
                  <a:pt x="17491" y="7066"/>
                </a:lnTo>
                <a:lnTo>
                  <a:pt x="17491" y="5099"/>
                </a:lnTo>
                <a:cubicBezTo>
                  <a:pt x="17491" y="2168"/>
                  <a:pt x="14646" y="0"/>
                  <a:pt x="10800" y="0"/>
                </a:cubicBezTo>
                <a:cubicBezTo>
                  <a:pt x="6954" y="0"/>
                  <a:pt x="4109" y="2168"/>
                  <a:pt x="4109" y="5099"/>
                </a:cubicBezTo>
                <a:lnTo>
                  <a:pt x="4109" y="7066"/>
                </a:lnTo>
                <a:lnTo>
                  <a:pt x="2845" y="7066"/>
                </a:lnTo>
                <a:cubicBezTo>
                  <a:pt x="1264" y="7066"/>
                  <a:pt x="0" y="8070"/>
                  <a:pt x="0" y="9234"/>
                </a:cubicBezTo>
                <a:lnTo>
                  <a:pt x="0" y="19432"/>
                </a:lnTo>
                <a:cubicBezTo>
                  <a:pt x="0" y="20596"/>
                  <a:pt x="1264" y="21600"/>
                  <a:pt x="2845" y="21600"/>
                </a:cubicBezTo>
                <a:lnTo>
                  <a:pt x="18755" y="21600"/>
                </a:lnTo>
                <a:cubicBezTo>
                  <a:pt x="20336" y="21600"/>
                  <a:pt x="21600" y="20596"/>
                  <a:pt x="21600" y="19432"/>
                </a:cubicBezTo>
                <a:lnTo>
                  <a:pt x="21600" y="9234"/>
                </a:lnTo>
                <a:cubicBezTo>
                  <a:pt x="21600" y="8070"/>
                  <a:pt x="20336" y="7066"/>
                  <a:pt x="18755" y="7066"/>
                </a:cubicBezTo>
                <a:close/>
                <a:moveTo>
                  <a:pt x="10800" y="16300"/>
                </a:moveTo>
                <a:cubicBezTo>
                  <a:pt x="9272" y="16300"/>
                  <a:pt x="8219" y="15497"/>
                  <a:pt x="8219" y="14333"/>
                </a:cubicBezTo>
                <a:cubicBezTo>
                  <a:pt x="8219" y="13169"/>
                  <a:pt x="9272" y="12165"/>
                  <a:pt x="10800" y="12165"/>
                </a:cubicBezTo>
                <a:cubicBezTo>
                  <a:pt x="12328" y="12165"/>
                  <a:pt x="13645" y="13169"/>
                  <a:pt x="13645" y="14333"/>
                </a:cubicBezTo>
                <a:cubicBezTo>
                  <a:pt x="13645" y="15497"/>
                  <a:pt x="12328" y="16300"/>
                  <a:pt x="10800" y="16300"/>
                </a:cubicBezTo>
                <a:close/>
                <a:moveTo>
                  <a:pt x="14909" y="7066"/>
                </a:moveTo>
                <a:lnTo>
                  <a:pt x="6691" y="7066"/>
                </a:lnTo>
                <a:lnTo>
                  <a:pt x="6691" y="5099"/>
                </a:lnTo>
                <a:cubicBezTo>
                  <a:pt x="6691" y="3332"/>
                  <a:pt x="8482" y="1967"/>
                  <a:pt x="10800" y="1967"/>
                </a:cubicBezTo>
                <a:cubicBezTo>
                  <a:pt x="13118" y="1967"/>
                  <a:pt x="14909" y="3332"/>
                  <a:pt x="14909" y="5099"/>
                </a:cubicBezTo>
                <a:lnTo>
                  <a:pt x="14909" y="7066"/>
                </a:lnTo>
                <a:close/>
              </a:path>
            </a:pathLst>
          </a:custGeom>
          <a:solidFill>
            <a:srgbClr val="F4F5F7"/>
          </a:solidFill>
          <a:ln w="3175" cap="flat">
            <a:noFill/>
            <a:miter lim="400000"/>
          </a:ln>
          <a:effectLst/>
        </p:spPr>
        <p:txBody>
          <a:bodyPr wrap="square" lIns="19195" tIns="19195" rIns="19195" bIns="19195" numCol="1" anchor="ctr">
            <a:noAutofit/>
          </a:bodyPr>
          <a:lstStyle/>
          <a:p>
            <a:pPr defTabSz="383917" hangingPunct="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 kern="0">
              <a:solidFill>
                <a:srgbClr val="000000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142" name="Shape 195"/>
          <p:cNvSpPr/>
          <p:nvPr/>
        </p:nvSpPr>
        <p:spPr>
          <a:xfrm>
            <a:off x="9767240" y="2952553"/>
            <a:ext cx="2188055" cy="2953858"/>
          </a:xfrm>
          <a:prstGeom prst="rect">
            <a:avLst/>
          </a:prstGeom>
          <a:noFill/>
          <a:ln w="19050" cap="flat">
            <a:solidFill>
              <a:srgbClr val="B9D533"/>
            </a:solidFill>
            <a:prstDash val="dash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5996" tIns="15996" rIns="15996" bIns="15996" numCol="1" anchor="t">
            <a:noAutofit/>
          </a:bodyPr>
          <a:lstStyle>
            <a:lvl1pPr algn="ctr"/>
          </a:lstStyle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sym typeface="PT Sans"/>
              </a:rPr>
              <a:t>Забезпечення в межах визначених законодавством прав членів  Вінницької міської об’єднаної територіальної громади у сфері земельних відносин</a:t>
            </a:r>
          </a:p>
        </p:txBody>
      </p:sp>
      <p:sp>
        <p:nvSpPr>
          <p:cNvPr id="143" name="Shape 201"/>
          <p:cNvSpPr/>
          <p:nvPr/>
        </p:nvSpPr>
        <p:spPr>
          <a:xfrm>
            <a:off x="10707405" y="1899011"/>
            <a:ext cx="342902" cy="457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55" y="7066"/>
                </a:moveTo>
                <a:lnTo>
                  <a:pt x="17491" y="7066"/>
                </a:lnTo>
                <a:lnTo>
                  <a:pt x="17491" y="5099"/>
                </a:lnTo>
                <a:cubicBezTo>
                  <a:pt x="17491" y="2168"/>
                  <a:pt x="14646" y="0"/>
                  <a:pt x="10800" y="0"/>
                </a:cubicBezTo>
                <a:cubicBezTo>
                  <a:pt x="6954" y="0"/>
                  <a:pt x="4109" y="2168"/>
                  <a:pt x="4109" y="5099"/>
                </a:cubicBezTo>
                <a:lnTo>
                  <a:pt x="4109" y="7066"/>
                </a:lnTo>
                <a:lnTo>
                  <a:pt x="2845" y="7066"/>
                </a:lnTo>
                <a:cubicBezTo>
                  <a:pt x="1264" y="7066"/>
                  <a:pt x="0" y="8070"/>
                  <a:pt x="0" y="9234"/>
                </a:cubicBezTo>
                <a:lnTo>
                  <a:pt x="0" y="19432"/>
                </a:lnTo>
                <a:cubicBezTo>
                  <a:pt x="0" y="20596"/>
                  <a:pt x="1264" y="21600"/>
                  <a:pt x="2845" y="21600"/>
                </a:cubicBezTo>
                <a:lnTo>
                  <a:pt x="18755" y="21600"/>
                </a:lnTo>
                <a:cubicBezTo>
                  <a:pt x="20336" y="21600"/>
                  <a:pt x="21600" y="20596"/>
                  <a:pt x="21600" y="19432"/>
                </a:cubicBezTo>
                <a:lnTo>
                  <a:pt x="21600" y="9234"/>
                </a:lnTo>
                <a:cubicBezTo>
                  <a:pt x="21600" y="8070"/>
                  <a:pt x="20336" y="7066"/>
                  <a:pt x="18755" y="7066"/>
                </a:cubicBezTo>
                <a:close/>
                <a:moveTo>
                  <a:pt x="10800" y="16300"/>
                </a:moveTo>
                <a:cubicBezTo>
                  <a:pt x="9272" y="16300"/>
                  <a:pt x="8219" y="15497"/>
                  <a:pt x="8219" y="14333"/>
                </a:cubicBezTo>
                <a:cubicBezTo>
                  <a:pt x="8219" y="13169"/>
                  <a:pt x="9272" y="12165"/>
                  <a:pt x="10800" y="12165"/>
                </a:cubicBezTo>
                <a:cubicBezTo>
                  <a:pt x="12328" y="12165"/>
                  <a:pt x="13645" y="13169"/>
                  <a:pt x="13645" y="14333"/>
                </a:cubicBezTo>
                <a:cubicBezTo>
                  <a:pt x="13645" y="15497"/>
                  <a:pt x="12328" y="16300"/>
                  <a:pt x="10800" y="16300"/>
                </a:cubicBezTo>
                <a:close/>
                <a:moveTo>
                  <a:pt x="14909" y="7066"/>
                </a:moveTo>
                <a:lnTo>
                  <a:pt x="6691" y="7066"/>
                </a:lnTo>
                <a:lnTo>
                  <a:pt x="6691" y="5099"/>
                </a:lnTo>
                <a:cubicBezTo>
                  <a:pt x="6691" y="3332"/>
                  <a:pt x="8482" y="1967"/>
                  <a:pt x="10800" y="1967"/>
                </a:cubicBezTo>
                <a:cubicBezTo>
                  <a:pt x="13118" y="1967"/>
                  <a:pt x="14909" y="3332"/>
                  <a:pt x="14909" y="5099"/>
                </a:cubicBezTo>
                <a:lnTo>
                  <a:pt x="14909" y="7066"/>
                </a:lnTo>
                <a:close/>
              </a:path>
            </a:pathLst>
          </a:custGeom>
          <a:solidFill>
            <a:srgbClr val="F4F5F7"/>
          </a:solidFill>
          <a:ln w="3175" cap="flat">
            <a:noFill/>
            <a:miter lim="400000"/>
          </a:ln>
          <a:effectLst/>
        </p:spPr>
        <p:txBody>
          <a:bodyPr wrap="square" lIns="19195" tIns="19195" rIns="19195" bIns="19195" numCol="1" anchor="ctr">
            <a:noAutofit/>
          </a:bodyPr>
          <a:lstStyle/>
          <a:p>
            <a:pPr defTabSz="383917" hangingPunct="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 kern="0">
              <a:solidFill>
                <a:srgbClr val="000000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grpSp>
        <p:nvGrpSpPr>
          <p:cNvPr id="144" name="Группа 131"/>
          <p:cNvGrpSpPr/>
          <p:nvPr/>
        </p:nvGrpSpPr>
        <p:grpSpPr>
          <a:xfrm>
            <a:off x="578907" y="1266411"/>
            <a:ext cx="1448812" cy="1440000"/>
            <a:chOff x="7602796" y="3006363"/>
            <a:chExt cx="3878923" cy="3878924"/>
          </a:xfrm>
        </p:grpSpPr>
        <p:graphicFrame>
          <p:nvGraphicFramePr>
            <p:cNvPr id="145" name="Chart 288"/>
            <p:cNvGraphicFramePr/>
            <p:nvPr>
              <p:extLst>
                <p:ext uri="{D42A27DB-BD31-4B8C-83A1-F6EECF244321}">
                  <p14:modId xmlns:p14="http://schemas.microsoft.com/office/powerpoint/2010/main" val="2875705510"/>
                </p:ext>
              </p:extLst>
            </p:nvPr>
          </p:nvGraphicFramePr>
          <p:xfrm>
            <a:off x="7602796" y="3006363"/>
            <a:ext cx="3878923" cy="3878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6" name="Shape 289"/>
            <p:cNvSpPr/>
            <p:nvPr/>
          </p:nvSpPr>
          <p:spPr>
            <a:xfrm>
              <a:off x="7917721" y="3321289"/>
              <a:ext cx="3249073" cy="3249073"/>
            </a:xfrm>
            <a:prstGeom prst="ellipse">
              <a:avLst/>
            </a:prstGeom>
            <a:solidFill>
              <a:srgbClr val="F4F5F7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7" name="Shape 290"/>
            <p:cNvSpPr/>
            <p:nvPr/>
          </p:nvSpPr>
          <p:spPr>
            <a:xfrm>
              <a:off x="7917720" y="3321291"/>
              <a:ext cx="3249072" cy="3219071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48" name="Группа 136"/>
          <p:cNvGrpSpPr/>
          <p:nvPr/>
        </p:nvGrpSpPr>
        <p:grpSpPr>
          <a:xfrm>
            <a:off x="2920981" y="1248914"/>
            <a:ext cx="1440000" cy="1440000"/>
            <a:chOff x="7602796" y="3006363"/>
            <a:chExt cx="3878923" cy="3878924"/>
          </a:xfrm>
        </p:grpSpPr>
        <p:graphicFrame>
          <p:nvGraphicFramePr>
            <p:cNvPr id="149" name="Chart 288"/>
            <p:cNvGraphicFramePr/>
            <p:nvPr>
              <p:extLst>
                <p:ext uri="{D42A27DB-BD31-4B8C-83A1-F6EECF244321}">
                  <p14:modId xmlns:p14="http://schemas.microsoft.com/office/powerpoint/2010/main" val="3087999722"/>
                </p:ext>
              </p:extLst>
            </p:nvPr>
          </p:nvGraphicFramePr>
          <p:xfrm>
            <a:off x="7602796" y="3006363"/>
            <a:ext cx="3878923" cy="3878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0" name="Shape 289"/>
            <p:cNvSpPr/>
            <p:nvPr/>
          </p:nvSpPr>
          <p:spPr>
            <a:xfrm>
              <a:off x="7917721" y="3321289"/>
              <a:ext cx="3249073" cy="3249073"/>
            </a:xfrm>
            <a:prstGeom prst="ellipse">
              <a:avLst/>
            </a:prstGeom>
            <a:solidFill>
              <a:srgbClr val="F4F5F7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51" name="Shape 290"/>
            <p:cNvSpPr/>
            <p:nvPr/>
          </p:nvSpPr>
          <p:spPr>
            <a:xfrm>
              <a:off x="7917719" y="3338420"/>
              <a:ext cx="3249075" cy="3231941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52" name="Группа 141"/>
          <p:cNvGrpSpPr/>
          <p:nvPr/>
        </p:nvGrpSpPr>
        <p:grpSpPr>
          <a:xfrm>
            <a:off x="5156896" y="1218681"/>
            <a:ext cx="1440000" cy="1440000"/>
            <a:chOff x="7602796" y="3006363"/>
            <a:chExt cx="3878923" cy="3878924"/>
          </a:xfrm>
        </p:grpSpPr>
        <p:graphicFrame>
          <p:nvGraphicFramePr>
            <p:cNvPr id="153" name="Chart 288"/>
            <p:cNvGraphicFramePr/>
            <p:nvPr>
              <p:extLst>
                <p:ext uri="{D42A27DB-BD31-4B8C-83A1-F6EECF244321}">
                  <p14:modId xmlns:p14="http://schemas.microsoft.com/office/powerpoint/2010/main" val="43630636"/>
                </p:ext>
              </p:extLst>
            </p:nvPr>
          </p:nvGraphicFramePr>
          <p:xfrm>
            <a:off x="7602796" y="3006363"/>
            <a:ext cx="3878923" cy="3878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54" name="Shape 289"/>
            <p:cNvSpPr/>
            <p:nvPr/>
          </p:nvSpPr>
          <p:spPr>
            <a:xfrm>
              <a:off x="7917721" y="3321289"/>
              <a:ext cx="3249073" cy="3249073"/>
            </a:xfrm>
            <a:prstGeom prst="ellipse">
              <a:avLst/>
            </a:prstGeom>
            <a:solidFill>
              <a:srgbClr val="F4F5F7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55" name="Shape 290"/>
            <p:cNvSpPr/>
            <p:nvPr/>
          </p:nvSpPr>
          <p:spPr>
            <a:xfrm>
              <a:off x="7917724" y="3351288"/>
              <a:ext cx="3249072" cy="3219076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56" name="Группа 146"/>
          <p:cNvGrpSpPr/>
          <p:nvPr/>
        </p:nvGrpSpPr>
        <p:grpSpPr>
          <a:xfrm>
            <a:off x="7679069" y="1218681"/>
            <a:ext cx="1440000" cy="1440000"/>
            <a:chOff x="7602796" y="3006363"/>
            <a:chExt cx="3878923" cy="3878924"/>
          </a:xfrm>
        </p:grpSpPr>
        <p:graphicFrame>
          <p:nvGraphicFramePr>
            <p:cNvPr id="157" name="Chart 288"/>
            <p:cNvGraphicFramePr/>
            <p:nvPr>
              <p:extLst>
                <p:ext uri="{D42A27DB-BD31-4B8C-83A1-F6EECF244321}">
                  <p14:modId xmlns:p14="http://schemas.microsoft.com/office/powerpoint/2010/main" val="4091992187"/>
                </p:ext>
              </p:extLst>
            </p:nvPr>
          </p:nvGraphicFramePr>
          <p:xfrm>
            <a:off x="7602796" y="3006363"/>
            <a:ext cx="3878923" cy="3878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58" name="Shape 289"/>
            <p:cNvSpPr/>
            <p:nvPr/>
          </p:nvSpPr>
          <p:spPr>
            <a:xfrm>
              <a:off x="7917721" y="3321289"/>
              <a:ext cx="3249073" cy="3249073"/>
            </a:xfrm>
            <a:prstGeom prst="ellipse">
              <a:avLst/>
            </a:prstGeom>
            <a:solidFill>
              <a:srgbClr val="F4F5F7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59" name="Shape 290"/>
            <p:cNvSpPr/>
            <p:nvPr/>
          </p:nvSpPr>
          <p:spPr>
            <a:xfrm>
              <a:off x="7917721" y="3402727"/>
              <a:ext cx="3249069" cy="3143103"/>
            </a:xfrm>
            <a:prstGeom prst="ellipse">
              <a:avLst/>
            </a:prstGeom>
            <a:blipFill>
              <a:blip r:embed="rId9"/>
              <a:stretch>
                <a:fillRect/>
              </a:stretch>
            </a:blip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60" name="Группа 151"/>
          <p:cNvGrpSpPr/>
          <p:nvPr/>
        </p:nvGrpSpPr>
        <p:grpSpPr>
          <a:xfrm>
            <a:off x="10127291" y="1255274"/>
            <a:ext cx="1440000" cy="1440000"/>
            <a:chOff x="7602796" y="3006363"/>
            <a:chExt cx="3878923" cy="3878924"/>
          </a:xfrm>
        </p:grpSpPr>
        <p:graphicFrame>
          <p:nvGraphicFramePr>
            <p:cNvPr id="161" name="Chart 288"/>
            <p:cNvGraphicFramePr/>
            <p:nvPr>
              <p:extLst>
                <p:ext uri="{D42A27DB-BD31-4B8C-83A1-F6EECF244321}">
                  <p14:modId xmlns:p14="http://schemas.microsoft.com/office/powerpoint/2010/main" val="2343415147"/>
                </p:ext>
              </p:extLst>
            </p:nvPr>
          </p:nvGraphicFramePr>
          <p:xfrm>
            <a:off x="7602796" y="3006363"/>
            <a:ext cx="3878923" cy="3878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62" name="Shape 289"/>
            <p:cNvSpPr/>
            <p:nvPr/>
          </p:nvSpPr>
          <p:spPr>
            <a:xfrm>
              <a:off x="7917721" y="3321289"/>
              <a:ext cx="3249073" cy="3249073"/>
            </a:xfrm>
            <a:prstGeom prst="ellipse">
              <a:avLst/>
            </a:prstGeom>
            <a:solidFill>
              <a:srgbClr val="F4F5F7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3" name="Shape 290"/>
            <p:cNvSpPr/>
            <p:nvPr/>
          </p:nvSpPr>
          <p:spPr>
            <a:xfrm>
              <a:off x="7917721" y="3321289"/>
              <a:ext cx="3249072" cy="3249073"/>
            </a:xfrm>
            <a:prstGeom prst="ellipse">
              <a:avLst/>
            </a:prstGeom>
            <a:blipFill>
              <a:blip r:embed="rId11"/>
              <a:stretch>
                <a:fillRect/>
              </a:stretch>
            </a:blip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64" name="Группа 39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165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6" name="Прямоугольник 41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defTabSz="346591" hangingPunct="0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  <a:latin typeface="PT Sans"/>
                <a:sym typeface="PT Sans"/>
              </a:endParaRPr>
            </a:p>
          </p:txBody>
        </p:sp>
      </p:grpSp>
      <p:sp>
        <p:nvSpPr>
          <p:cNvPr id="167" name="Скругленный прямоугольник 35"/>
          <p:cNvSpPr>
            <a:spLocks/>
          </p:cNvSpPr>
          <p:nvPr/>
        </p:nvSpPr>
        <p:spPr>
          <a:xfrm>
            <a:off x="85726" y="627510"/>
            <a:ext cx="11991974" cy="6135241"/>
          </a:xfrm>
          <a:prstGeom prst="roundRect">
            <a:avLst>
              <a:gd name="adj" fmla="val 6859"/>
            </a:avLst>
          </a:prstGeom>
          <a:noFill/>
          <a:ln w="25400" cap="flat" cmpd="sng" algn="ctr">
            <a:solidFill>
              <a:srgbClr val="B9D5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rgbClr val="A6A7AC"/>
              </a:solidFill>
              <a:effectLst/>
              <a:uLnTx/>
              <a:uFillTx/>
              <a:latin typeface="Montserrat-Regular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38"/>
          <p:cNvSpPr>
            <a:spLocks noChangeArrowheads="1"/>
          </p:cNvSpPr>
          <p:nvPr/>
        </p:nvSpPr>
        <p:spPr bwMode="auto">
          <a:xfrm>
            <a:off x="6046090" y="18002"/>
            <a:ext cx="77596" cy="1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391" tIns="19195" rIns="38391" bIns="19195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346591" hangingPunct="0"/>
            <a:endParaRPr lang="ru-RU" sz="1000" kern="0">
              <a:solidFill>
                <a:srgbClr val="A6A7AC"/>
              </a:solidFill>
              <a:latin typeface="PT Sans"/>
              <a:sym typeface="PT Sans"/>
            </a:endParaRPr>
          </a:p>
        </p:txBody>
      </p:sp>
      <p:sp>
        <p:nvSpPr>
          <p:cNvPr id="175" name="Rectangle 60"/>
          <p:cNvSpPr>
            <a:spLocks noChangeArrowheads="1"/>
          </p:cNvSpPr>
          <p:nvPr/>
        </p:nvSpPr>
        <p:spPr bwMode="auto">
          <a:xfrm>
            <a:off x="0" y="147716"/>
            <a:ext cx="77596" cy="16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391" tIns="19195" rIns="38391" bIns="19195" numCol="1" anchor="ctr" anchorCtr="0" compatLnSpc="1">
            <a:prstTxWarp prst="textNoShape">
              <a:avLst/>
            </a:prstTxWarp>
            <a:spAutoFit/>
          </a:bodyPr>
          <a:lstStyle/>
          <a:p>
            <a:pPr defTabSz="383917" fontAlgn="base">
              <a:spcBef>
                <a:spcPct val="0"/>
              </a:spcBef>
              <a:spcAft>
                <a:spcPct val="0"/>
              </a:spcAft>
            </a:pPr>
            <a:endParaRPr lang="ru-RU" sz="800" kern="0">
              <a:solidFill>
                <a:srgbClr val="A6A7AC"/>
              </a:solidFill>
              <a:cs typeface="Arial" pitchFamily="34" charset="0"/>
              <a:sym typeface="PT Sans"/>
            </a:endParaRPr>
          </a:p>
        </p:txBody>
      </p:sp>
      <p:sp>
        <p:nvSpPr>
          <p:cNvPr id="176" name="Прямоугольник с двумя скругленными противолежащими углами 75"/>
          <p:cNvSpPr/>
          <p:nvPr/>
        </p:nvSpPr>
        <p:spPr>
          <a:xfrm>
            <a:off x="615631" y="2715311"/>
            <a:ext cx="2292020" cy="544413"/>
          </a:xfrm>
          <a:prstGeom prst="round2DiagRect">
            <a:avLst/>
          </a:prstGeom>
          <a:solidFill>
            <a:srgbClr val="0E7FB7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B9D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sym typeface="PT Sans"/>
              </a:rPr>
              <a:t>Відділ</a:t>
            </a:r>
          </a:p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B9D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sym typeface="PT Sans"/>
              </a:rPr>
              <a:t>використання земель</a:t>
            </a:r>
          </a:p>
        </p:txBody>
      </p:sp>
      <p:sp>
        <p:nvSpPr>
          <p:cNvPr id="177" name="Прямоугольник с двумя скругленными противолежащими углами 84"/>
          <p:cNvSpPr/>
          <p:nvPr/>
        </p:nvSpPr>
        <p:spPr>
          <a:xfrm>
            <a:off x="4308228" y="744243"/>
            <a:ext cx="3596054" cy="544413"/>
          </a:xfrm>
          <a:prstGeom prst="round2DiagRect">
            <a:avLst>
              <a:gd name="adj1" fmla="val 0"/>
              <a:gd name="adj2" fmla="val 47570"/>
            </a:avLst>
          </a:prstGeom>
          <a:solidFill>
            <a:srgbClr val="F79646"/>
          </a:solidFill>
          <a:ln w="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Директор департаменту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78" name="Прямоугольник с двумя скругленными противолежащими углами 96"/>
          <p:cNvSpPr/>
          <p:nvPr/>
        </p:nvSpPr>
        <p:spPr>
          <a:xfrm>
            <a:off x="300900" y="1732252"/>
            <a:ext cx="3068465" cy="6467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E7FB7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50" b="1" i="0" u="none" strike="noStrike" kern="0" cap="none" spc="0" normalizeH="0" baseline="0" noProof="0" dirty="0">
                <a:ln>
                  <a:noFill/>
                </a:ln>
                <a:solidFill>
                  <a:srgbClr val="B9D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sym typeface="PT Sans"/>
              </a:rPr>
              <a:t>Заступник директора департаменту, начальник відділу</a:t>
            </a:r>
          </a:p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50" b="1" i="0" u="none" strike="noStrike" kern="0" cap="none" spc="0" normalizeH="0" baseline="0" noProof="0" dirty="0">
                <a:ln>
                  <a:noFill/>
                </a:ln>
                <a:solidFill>
                  <a:srgbClr val="B9D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sym typeface="PT Sans"/>
              </a:rPr>
              <a:t>використання земель</a:t>
            </a:r>
          </a:p>
        </p:txBody>
      </p:sp>
      <p:sp>
        <p:nvSpPr>
          <p:cNvPr id="179" name="Прямоугольник с двумя скругленными противолежащими углами 97"/>
          <p:cNvSpPr/>
          <p:nvPr/>
        </p:nvSpPr>
        <p:spPr>
          <a:xfrm>
            <a:off x="4897908" y="2709650"/>
            <a:ext cx="2365534" cy="564577"/>
          </a:xfrm>
          <a:prstGeom prst="round2DiagRect">
            <a:avLst/>
          </a:prstGeom>
          <a:solidFill>
            <a:srgbClr val="45C1A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sym typeface="PT Sans"/>
              </a:rPr>
              <a:t>Відділ</a:t>
            </a:r>
          </a:p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sym typeface="PT Sans"/>
              </a:rPr>
              <a:t>землеустрою</a:t>
            </a:r>
          </a:p>
        </p:txBody>
      </p:sp>
      <p:sp>
        <p:nvSpPr>
          <p:cNvPr id="180" name="Прямоугольник с двумя скругленными противолежащими углами 98"/>
          <p:cNvSpPr/>
          <p:nvPr/>
        </p:nvSpPr>
        <p:spPr>
          <a:xfrm>
            <a:off x="3710776" y="3544814"/>
            <a:ext cx="2129502" cy="544413"/>
          </a:xfrm>
          <a:prstGeom prst="round2DiagRect">
            <a:avLst/>
          </a:prstGeom>
          <a:solidFill>
            <a:srgbClr val="45C1A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sym typeface="PT Sans"/>
              </a:rPr>
              <a:t>Завідувач сектором обслуговування фізичних осіб</a:t>
            </a:r>
          </a:p>
        </p:txBody>
      </p:sp>
      <p:sp>
        <p:nvSpPr>
          <p:cNvPr id="181" name="Прямоугольник с двумя скругленными противолежащими углами 99"/>
          <p:cNvSpPr/>
          <p:nvPr/>
        </p:nvSpPr>
        <p:spPr>
          <a:xfrm>
            <a:off x="6260426" y="3544813"/>
            <a:ext cx="2216484" cy="544413"/>
          </a:xfrm>
          <a:prstGeom prst="round2DiagRect">
            <a:avLst/>
          </a:prstGeom>
          <a:solidFill>
            <a:srgbClr val="45C1A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sym typeface="PT Sans"/>
              </a:rPr>
              <a:t>Завідувач сектором обслуговування юридичних осіб</a:t>
            </a:r>
          </a:p>
        </p:txBody>
      </p:sp>
      <p:sp>
        <p:nvSpPr>
          <p:cNvPr id="182" name="Прямоугольник с двумя скругленными противолежащими углами 174"/>
          <p:cNvSpPr/>
          <p:nvPr/>
        </p:nvSpPr>
        <p:spPr>
          <a:xfrm>
            <a:off x="610246" y="3653797"/>
            <a:ext cx="2297809" cy="544413"/>
          </a:xfrm>
          <a:prstGeom prst="round2DiagRect">
            <a:avLst>
              <a:gd name="adj1" fmla="val 27770"/>
              <a:gd name="adj2" fmla="val 0"/>
            </a:avLst>
          </a:prstGeom>
          <a:solidFill>
            <a:srgbClr val="0E7FB7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00" b="1" i="0" u="none" strike="noStrike" kern="0" cap="none" spc="0" normalizeH="0" baseline="0" noProof="0" dirty="0">
                <a:ln>
                  <a:noFill/>
                </a:ln>
                <a:solidFill>
                  <a:srgbClr val="B9D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Заступник начальника відділу використання земель</a:t>
            </a:r>
            <a:endParaRPr kumimoji="0" lang="ru-RU" sz="1300" b="1" i="0" u="none" strike="noStrike" kern="0" cap="none" spc="0" normalizeH="0" baseline="0" noProof="0" dirty="0">
              <a:ln>
                <a:noFill/>
              </a:ln>
              <a:solidFill>
                <a:srgbClr val="B9D5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83" name="Прямоугольник с двумя скругленными противолежащими углами 175"/>
          <p:cNvSpPr/>
          <p:nvPr/>
        </p:nvSpPr>
        <p:spPr>
          <a:xfrm>
            <a:off x="615594" y="4383890"/>
            <a:ext cx="2297808" cy="5444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E7FB7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B9D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Головний спеціаліст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B9D5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84" name="Прямоугольник с двумя скругленными противолежащими углами 176"/>
          <p:cNvSpPr/>
          <p:nvPr/>
        </p:nvSpPr>
        <p:spPr>
          <a:xfrm>
            <a:off x="615594" y="5085403"/>
            <a:ext cx="2297808" cy="5444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E7FB7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B9D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Головний спеціаліст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B9D5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85" name="Прямоугольник с двумя скругленными противолежащими углами 177"/>
          <p:cNvSpPr/>
          <p:nvPr/>
        </p:nvSpPr>
        <p:spPr>
          <a:xfrm>
            <a:off x="3676320" y="4223597"/>
            <a:ext cx="2216484" cy="47388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5C1A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Головний спеціаліст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86" name="Прямоугольник с двумя скругленными противолежащими углами 178"/>
          <p:cNvSpPr/>
          <p:nvPr/>
        </p:nvSpPr>
        <p:spPr>
          <a:xfrm>
            <a:off x="3697589" y="4867637"/>
            <a:ext cx="2216484" cy="47388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5C1A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Головний спеціаліст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87" name="Прямоугольник с двумя скругленными противолежащими углами 179"/>
          <p:cNvSpPr/>
          <p:nvPr/>
        </p:nvSpPr>
        <p:spPr>
          <a:xfrm>
            <a:off x="3701875" y="5521442"/>
            <a:ext cx="2216484" cy="46191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5C1A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Головний спеціаліст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88" name="Прямоугольник с двумя скругленными противолежащими углами 180"/>
          <p:cNvSpPr/>
          <p:nvPr/>
        </p:nvSpPr>
        <p:spPr>
          <a:xfrm>
            <a:off x="6260426" y="4223597"/>
            <a:ext cx="2216484" cy="47388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5C1A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Головний спеціаліст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89" name="Прямоугольник с двумя скругленными противолежащими углами 74"/>
          <p:cNvSpPr/>
          <p:nvPr/>
        </p:nvSpPr>
        <p:spPr>
          <a:xfrm>
            <a:off x="4646055" y="6248200"/>
            <a:ext cx="2867427" cy="43947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7964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16 штатних одиниць</a:t>
            </a:r>
          </a:p>
        </p:txBody>
      </p:sp>
      <p:sp>
        <p:nvSpPr>
          <p:cNvPr id="190" name="Shape 275"/>
          <p:cNvSpPr>
            <a:spLocks/>
          </p:cNvSpPr>
          <p:nvPr/>
        </p:nvSpPr>
        <p:spPr>
          <a:xfrm>
            <a:off x="5359940" y="172926"/>
            <a:ext cx="6478623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5996" tIns="15996" rIns="15996" bIns="15996" anchor="ctr">
            <a:normAutofit fontScale="77500" lnSpcReduction="200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 defTabSz="346591" hangingPunct="0"/>
            <a:r>
              <a:rPr lang="uk-UA" sz="2800" kern="0" dirty="0">
                <a:solidFill>
                  <a:srgbClr val="00B050"/>
                </a:solidFill>
                <a:latin typeface="Trebuchet MS" pitchFamily="34" charset="0"/>
              </a:rPr>
              <a:t>Структура підрозділу у графічному вигляді</a:t>
            </a:r>
          </a:p>
        </p:txBody>
      </p:sp>
      <p:grpSp>
        <p:nvGrpSpPr>
          <p:cNvPr id="191" name="Группа 54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192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" name="Прямоугольник 56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defTabSz="346591" hangingPunct="0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  <a:latin typeface="PT Sans"/>
                <a:sym typeface="PT Sans"/>
              </a:endParaRPr>
            </a:p>
          </p:txBody>
        </p:sp>
      </p:grpSp>
      <p:sp>
        <p:nvSpPr>
          <p:cNvPr id="194" name="Прямоугольник с двумя скругленными противолежащими углами 57"/>
          <p:cNvSpPr/>
          <p:nvPr/>
        </p:nvSpPr>
        <p:spPr>
          <a:xfrm>
            <a:off x="244513" y="1611273"/>
            <a:ext cx="3343513" cy="4288900"/>
          </a:xfrm>
          <a:prstGeom prst="round2DiagRect">
            <a:avLst>
              <a:gd name="adj1" fmla="val 15144"/>
              <a:gd name="adj2" fmla="val 14919"/>
            </a:avLst>
          </a:prstGeom>
          <a:noFill/>
          <a:ln w="25400" cap="flat" cmpd="sng" algn="ctr">
            <a:solidFill>
              <a:srgbClr val="B9D533"/>
            </a:solidFill>
            <a:prstDash val="solid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rgbClr val="AC9006"/>
              </a:solidFill>
              <a:effectLst/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95" name="Прямоугольник с двумя скругленными противолежащими углами 59"/>
          <p:cNvSpPr/>
          <p:nvPr/>
        </p:nvSpPr>
        <p:spPr>
          <a:xfrm>
            <a:off x="4490430" y="1723254"/>
            <a:ext cx="3188916" cy="6467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5C1A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sym typeface="PT Sans"/>
              </a:rPr>
              <a:t>Заступник директора департаменту, начальник відділу</a:t>
            </a:r>
          </a:p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sym typeface="PT Sans"/>
              </a:rPr>
              <a:t>землеустрою</a:t>
            </a:r>
          </a:p>
        </p:txBody>
      </p:sp>
      <p:sp>
        <p:nvSpPr>
          <p:cNvPr id="196" name="Прямоугольник с двумя скругленными противолежащими углами 60"/>
          <p:cNvSpPr/>
          <p:nvPr/>
        </p:nvSpPr>
        <p:spPr>
          <a:xfrm>
            <a:off x="8726556" y="1723254"/>
            <a:ext cx="3113445" cy="6467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9D533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sym typeface="PT Sans"/>
              </a:rPr>
              <a:t>Начальник відділу обліку та фінансово-аналітичної роботи,</a:t>
            </a:r>
          </a:p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sym typeface="PT Sans"/>
              </a:rPr>
              <a:t>головний бухгалтер</a:t>
            </a:r>
          </a:p>
        </p:txBody>
      </p:sp>
      <p:sp>
        <p:nvSpPr>
          <p:cNvPr id="197" name="Прямоугольник с двумя скругленными противолежащими углами 65"/>
          <p:cNvSpPr/>
          <p:nvPr/>
        </p:nvSpPr>
        <p:spPr>
          <a:xfrm>
            <a:off x="9195246" y="2739360"/>
            <a:ext cx="2305095" cy="5444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9D533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Головний спеціаліст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98" name="Прямоугольник с двумя скругленными противолежащими углами 66"/>
          <p:cNvSpPr/>
          <p:nvPr/>
        </p:nvSpPr>
        <p:spPr>
          <a:xfrm>
            <a:off x="9196127" y="3507915"/>
            <a:ext cx="2304214" cy="5444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9D533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Головний спеціаліст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99" name="Прямоугольник с двумя скругленными противолежащими углами 67"/>
          <p:cNvSpPr/>
          <p:nvPr/>
        </p:nvSpPr>
        <p:spPr>
          <a:xfrm>
            <a:off x="9196127" y="4312886"/>
            <a:ext cx="2304214" cy="5444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9D533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Головний спеціаліст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200" name="Прямоугольник с двумя скругленными противолежащими углами 68"/>
          <p:cNvSpPr/>
          <p:nvPr/>
        </p:nvSpPr>
        <p:spPr>
          <a:xfrm>
            <a:off x="8651086" y="1611273"/>
            <a:ext cx="3305688" cy="4288900"/>
          </a:xfrm>
          <a:prstGeom prst="round2DiagRect">
            <a:avLst>
              <a:gd name="adj1" fmla="val 8830"/>
              <a:gd name="adj2" fmla="val 10409"/>
            </a:avLst>
          </a:prstGeom>
          <a:noFill/>
          <a:ln w="25400" cap="flat" cmpd="sng" algn="ctr">
            <a:solidFill>
              <a:srgbClr val="B9D533"/>
            </a:solidFill>
            <a:prstDash val="solid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rgbClr val="AC9006"/>
              </a:solidFill>
              <a:effectLst/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cxnSp>
        <p:nvCxnSpPr>
          <p:cNvPr id="201" name="Прямая со стрелкой 90"/>
          <p:cNvCxnSpPr/>
          <p:nvPr/>
        </p:nvCxnSpPr>
        <p:spPr>
          <a:xfrm>
            <a:off x="1753803" y="2378952"/>
            <a:ext cx="0" cy="336359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2" name="Прямая со стрелкой 91"/>
          <p:cNvCxnSpPr/>
          <p:nvPr/>
        </p:nvCxnSpPr>
        <p:spPr>
          <a:xfrm>
            <a:off x="6100024" y="1272360"/>
            <a:ext cx="5025" cy="153792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3" name="Прямая со стрелкой 103"/>
          <p:cNvCxnSpPr/>
          <p:nvPr/>
        </p:nvCxnSpPr>
        <p:spPr>
          <a:xfrm>
            <a:off x="10321459" y="4079955"/>
            <a:ext cx="0" cy="240045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4" name="Прямая со стрелкой 136"/>
          <p:cNvCxnSpPr/>
          <p:nvPr/>
        </p:nvCxnSpPr>
        <p:spPr>
          <a:xfrm>
            <a:off x="10303930" y="3292713"/>
            <a:ext cx="0" cy="240045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5" name="Прямая со стрелкой 139"/>
          <p:cNvCxnSpPr/>
          <p:nvPr/>
        </p:nvCxnSpPr>
        <p:spPr>
          <a:xfrm>
            <a:off x="10303930" y="2390280"/>
            <a:ext cx="0" cy="34908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6" name="Прямая со стрелкой 58"/>
          <p:cNvCxnSpPr/>
          <p:nvPr/>
        </p:nvCxnSpPr>
        <p:spPr>
          <a:xfrm>
            <a:off x="1753803" y="3288579"/>
            <a:ext cx="0" cy="336359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7" name="Прямая со стрелкой 61"/>
          <p:cNvCxnSpPr/>
          <p:nvPr/>
        </p:nvCxnSpPr>
        <p:spPr>
          <a:xfrm>
            <a:off x="1748380" y="4212000"/>
            <a:ext cx="0" cy="21600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8" name="Прямая со стрелкой 62"/>
          <p:cNvCxnSpPr/>
          <p:nvPr/>
        </p:nvCxnSpPr>
        <p:spPr>
          <a:xfrm>
            <a:off x="1748380" y="4928303"/>
            <a:ext cx="0" cy="21600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9" name="Прямоугольник с двумя скругленными противолежащими углами 63"/>
          <p:cNvSpPr/>
          <p:nvPr/>
        </p:nvSpPr>
        <p:spPr>
          <a:xfrm>
            <a:off x="3646503" y="1611272"/>
            <a:ext cx="4893351" cy="4560928"/>
          </a:xfrm>
          <a:prstGeom prst="round2DiagRect">
            <a:avLst>
              <a:gd name="adj1" fmla="val 7735"/>
              <a:gd name="adj2" fmla="val 7292"/>
            </a:avLst>
          </a:prstGeom>
          <a:noFill/>
          <a:ln w="25400" cap="flat" cmpd="sng" algn="ctr">
            <a:solidFill>
              <a:srgbClr val="B9D533"/>
            </a:solidFill>
            <a:prstDash val="solid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rgbClr val="AC9006"/>
              </a:solidFill>
              <a:effectLst/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cxnSp>
        <p:nvCxnSpPr>
          <p:cNvPr id="210" name="Прямая со стрелкой 64"/>
          <p:cNvCxnSpPr/>
          <p:nvPr/>
        </p:nvCxnSpPr>
        <p:spPr>
          <a:xfrm rot="-120000" flipH="1">
            <a:off x="6116430" y="2411530"/>
            <a:ext cx="2232" cy="28800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1" name="Прямая со стрелкой 69"/>
          <p:cNvCxnSpPr/>
          <p:nvPr/>
        </p:nvCxnSpPr>
        <p:spPr>
          <a:xfrm>
            <a:off x="4780353" y="4089227"/>
            <a:ext cx="0" cy="14400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2" name="Прямая со стрелкой 70"/>
          <p:cNvCxnSpPr/>
          <p:nvPr/>
        </p:nvCxnSpPr>
        <p:spPr>
          <a:xfrm>
            <a:off x="4783655" y="4723637"/>
            <a:ext cx="0" cy="14400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3" name="Прямая со стрелкой 71"/>
          <p:cNvCxnSpPr/>
          <p:nvPr/>
        </p:nvCxnSpPr>
        <p:spPr>
          <a:xfrm>
            <a:off x="4775527" y="5377442"/>
            <a:ext cx="0" cy="14400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4" name="Прямая со стрелкой 72"/>
          <p:cNvCxnSpPr/>
          <p:nvPr/>
        </p:nvCxnSpPr>
        <p:spPr>
          <a:xfrm>
            <a:off x="7332041" y="4089227"/>
            <a:ext cx="0" cy="14400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5" name="Скругленный прямоугольник 46"/>
          <p:cNvSpPr>
            <a:spLocks/>
          </p:cNvSpPr>
          <p:nvPr/>
        </p:nvSpPr>
        <p:spPr>
          <a:xfrm>
            <a:off x="85726" y="627510"/>
            <a:ext cx="11991974" cy="6135241"/>
          </a:xfrm>
          <a:prstGeom prst="roundRect">
            <a:avLst>
              <a:gd name="adj" fmla="val 6859"/>
            </a:avLst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rgbClr val="A6A7AC"/>
              </a:solidFill>
              <a:effectLst/>
              <a:uLnTx/>
              <a:uFillTx/>
              <a:latin typeface="Montserrat-Regular"/>
              <a:sym typeface="PT Sans"/>
            </a:endParaRPr>
          </a:p>
        </p:txBody>
      </p:sp>
      <p:cxnSp>
        <p:nvCxnSpPr>
          <p:cNvPr id="216" name="Прямая со стрелкой 80"/>
          <p:cNvCxnSpPr/>
          <p:nvPr/>
        </p:nvCxnSpPr>
        <p:spPr>
          <a:xfrm rot="16200000" flipH="1">
            <a:off x="1674762" y="1526884"/>
            <a:ext cx="168775" cy="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92D050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7" name="Прямая соединительная линия 20"/>
          <p:cNvCxnSpPr/>
          <p:nvPr/>
        </p:nvCxnSpPr>
        <p:spPr>
          <a:xfrm flipH="1">
            <a:off x="1748380" y="1468516"/>
            <a:ext cx="4331387" cy="0"/>
          </a:xfrm>
          <a:prstGeom prst="line">
            <a:avLst/>
          </a:prstGeom>
          <a:noFill/>
          <a:ln w="38100" cap="flat">
            <a:solidFill>
              <a:srgbClr val="92D050"/>
            </a:solidFill>
            <a:prstDash val="dash"/>
            <a:miter lim="400000"/>
          </a:ln>
          <a:effectLst/>
          <a:sp3d/>
        </p:spPr>
      </p:cxnSp>
      <p:cxnSp>
        <p:nvCxnSpPr>
          <p:cNvPr id="218" name="Прямая соединительная линия 76"/>
          <p:cNvCxnSpPr/>
          <p:nvPr/>
        </p:nvCxnSpPr>
        <p:spPr>
          <a:xfrm flipH="1">
            <a:off x="6123687" y="1468516"/>
            <a:ext cx="4197775" cy="0"/>
          </a:xfrm>
          <a:prstGeom prst="line">
            <a:avLst/>
          </a:prstGeom>
          <a:noFill/>
          <a:ln w="38100" cap="flat">
            <a:solidFill>
              <a:srgbClr val="B9D533"/>
            </a:solidFill>
            <a:prstDash val="dash"/>
            <a:miter lim="400000"/>
          </a:ln>
          <a:effectLst/>
          <a:sp3d/>
        </p:spPr>
      </p:cxnSp>
      <p:cxnSp>
        <p:nvCxnSpPr>
          <p:cNvPr id="219" name="Прямая со стрелкой 80"/>
          <p:cNvCxnSpPr/>
          <p:nvPr/>
        </p:nvCxnSpPr>
        <p:spPr>
          <a:xfrm rot="16200000" flipH="1">
            <a:off x="10229919" y="1526885"/>
            <a:ext cx="168775" cy="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92D050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0" name="Прямая соединительная линия 78"/>
          <p:cNvCxnSpPr/>
          <p:nvPr/>
        </p:nvCxnSpPr>
        <p:spPr>
          <a:xfrm flipH="1">
            <a:off x="4775527" y="3414018"/>
            <a:ext cx="2562610" cy="0"/>
          </a:xfrm>
          <a:prstGeom prst="line">
            <a:avLst/>
          </a:prstGeom>
          <a:noFill/>
          <a:ln w="38100" cap="flat">
            <a:solidFill>
              <a:srgbClr val="92D050"/>
            </a:solidFill>
            <a:prstDash val="dash"/>
            <a:miter lim="400000"/>
          </a:ln>
          <a:effectLst/>
          <a:sp3d/>
        </p:spPr>
      </p:cxnSp>
      <p:cxnSp>
        <p:nvCxnSpPr>
          <p:cNvPr id="221" name="Прямая со стрелкой 79"/>
          <p:cNvCxnSpPr/>
          <p:nvPr/>
        </p:nvCxnSpPr>
        <p:spPr>
          <a:xfrm>
            <a:off x="4780353" y="3412735"/>
            <a:ext cx="0" cy="14400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2" name="Прямая со стрелкой 81"/>
          <p:cNvCxnSpPr/>
          <p:nvPr/>
        </p:nvCxnSpPr>
        <p:spPr>
          <a:xfrm>
            <a:off x="7332041" y="3400814"/>
            <a:ext cx="0" cy="14400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3" name="Прямая со стрелкой 82"/>
          <p:cNvCxnSpPr/>
          <p:nvPr/>
        </p:nvCxnSpPr>
        <p:spPr>
          <a:xfrm>
            <a:off x="6118757" y="3259724"/>
            <a:ext cx="0" cy="14400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4" name="Прямая со стрелкой 80"/>
          <p:cNvCxnSpPr/>
          <p:nvPr/>
        </p:nvCxnSpPr>
        <p:spPr>
          <a:xfrm>
            <a:off x="6101637" y="1468516"/>
            <a:ext cx="5025" cy="153792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321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100" y="850349"/>
            <a:ext cx="11573197" cy="724247"/>
          </a:xfrm>
          <a:prstGeom prst="rect">
            <a:avLst/>
          </a:prstGeom>
        </p:spPr>
        <p:txBody>
          <a:bodyPr/>
          <a:lstStyle/>
          <a:p>
            <a:pPr lvl="0" defTabSz="346591" hangingPunct="0">
              <a:lnSpc>
                <a:spcPct val="100000"/>
              </a:lnSpc>
              <a:spcBef>
                <a:spcPts val="0"/>
              </a:spcBef>
            </a:pPr>
            <a:r>
              <a:rPr lang="uk-UA" sz="2400" b="1" kern="0" dirty="0">
                <a:solidFill>
                  <a:srgbClr val="0070C0"/>
                </a:solidFill>
                <a:latin typeface="Trebuchet MS" pitchFamily="34" charset="0"/>
                <a:sym typeface="PT Sans"/>
              </a:rPr>
              <a:t>Опрацьовано </a:t>
            </a:r>
            <a:r>
              <a:rPr lang="uk-UA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PT Sans"/>
              </a:rPr>
              <a:t>9439</a:t>
            </a:r>
            <a:r>
              <a:rPr lang="uk-UA" sz="2400" b="1" kern="0" dirty="0">
                <a:solidFill>
                  <a:srgbClr val="0070C0"/>
                </a:solidFill>
                <a:latin typeface="Trebuchet MS" pitchFamily="34" charset="0"/>
                <a:sym typeface="PT Sans"/>
              </a:rPr>
              <a:t> резолюцій (карток) в </a:t>
            </a:r>
            <a:r>
              <a:rPr lang="uk-UA" sz="2400" b="1" kern="0" dirty="0" err="1">
                <a:solidFill>
                  <a:srgbClr val="0070C0"/>
                </a:solidFill>
                <a:latin typeface="Trebuchet MS" pitchFamily="34" charset="0"/>
                <a:sym typeface="PT Sans"/>
              </a:rPr>
              <a:t>Docs</a:t>
            </a:r>
            <a:r>
              <a:rPr lang="uk-UA" sz="2400" b="1" kern="0" dirty="0">
                <a:solidFill>
                  <a:srgbClr val="0070C0"/>
                </a:solidFill>
                <a:latin typeface="Trebuchet MS" pitchFamily="34" charset="0"/>
                <a:sym typeface="PT Sans"/>
              </a:rPr>
              <a:t> </a:t>
            </a:r>
            <a:r>
              <a:rPr lang="uk-UA" sz="2400" b="1" kern="0" dirty="0" err="1">
                <a:solidFill>
                  <a:srgbClr val="0070C0"/>
                </a:solidFill>
                <a:latin typeface="Trebuchet MS" pitchFamily="34" charset="0"/>
                <a:sym typeface="PT Sans"/>
              </a:rPr>
              <a:t>Vision</a:t>
            </a:r>
            <a:endParaRPr lang="uk-UA" sz="2400" b="1" kern="0" dirty="0">
              <a:solidFill>
                <a:srgbClr val="0070C0"/>
              </a:solidFill>
              <a:latin typeface="Trebuchet MS" pitchFamily="34" charset="0"/>
              <a:sym typeface="PT Sans"/>
            </a:endParaRPr>
          </a:p>
        </p:txBody>
      </p:sp>
      <p:grpSp>
        <p:nvGrpSpPr>
          <p:cNvPr id="59" name="Групувати 58"/>
          <p:cNvGrpSpPr/>
          <p:nvPr/>
        </p:nvGrpSpPr>
        <p:grpSpPr>
          <a:xfrm>
            <a:off x="328100" y="1733754"/>
            <a:ext cx="11577768" cy="2636810"/>
            <a:chOff x="323529" y="2411156"/>
            <a:chExt cx="10980011" cy="275350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C1FEC2-9744-4438-9680-083C4314D7EC}"/>
                </a:ext>
              </a:extLst>
            </p:cNvPr>
            <p:cNvGrpSpPr/>
            <p:nvPr/>
          </p:nvGrpSpPr>
          <p:grpSpPr>
            <a:xfrm flipV="1">
              <a:off x="7606245" y="2418344"/>
              <a:ext cx="3697295" cy="2746315"/>
              <a:chOff x="8567658" y="2301771"/>
              <a:chExt cx="4030985" cy="2746315"/>
            </a:xfrm>
            <a:solidFill>
              <a:srgbClr val="F8A432"/>
            </a:solidFill>
          </p:grpSpPr>
          <p:sp>
            <p:nvSpPr>
              <p:cNvPr id="53" name="Pentagon 37">
                <a:extLst>
                  <a:ext uri="{FF2B5EF4-FFF2-40B4-BE49-F238E27FC236}">
                    <a16:creationId xmlns:a16="http://schemas.microsoft.com/office/drawing/2014/main" id="{C8091DB2-C62E-4A4B-9F69-C7BCE41CA845}"/>
                  </a:ext>
                </a:extLst>
              </p:cNvPr>
              <p:cNvSpPr/>
              <p:nvPr/>
            </p:nvSpPr>
            <p:spPr>
              <a:xfrm>
                <a:off x="10451173" y="3520949"/>
                <a:ext cx="2147470" cy="324000"/>
              </a:xfrm>
              <a:prstGeom prst="homePlate">
                <a:avLst>
                  <a:gd name="adj" fmla="val 71017"/>
                </a:avLst>
              </a:prstGeom>
              <a:solidFill>
                <a:srgbClr val="806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" name="Pentagon 37">
                <a:extLst>
                  <a:ext uri="{FF2B5EF4-FFF2-40B4-BE49-F238E27FC236}">
                    <a16:creationId xmlns:a16="http://schemas.microsoft.com/office/drawing/2014/main" id="{C8091DB2-C62E-4A4B-9F69-C7BCE41CA845}"/>
                  </a:ext>
                </a:extLst>
              </p:cNvPr>
              <p:cNvSpPr/>
              <p:nvPr/>
            </p:nvSpPr>
            <p:spPr>
              <a:xfrm>
                <a:off x="8567658" y="3512928"/>
                <a:ext cx="2147470" cy="324000"/>
              </a:xfrm>
              <a:prstGeom prst="homePlate">
                <a:avLst>
                  <a:gd name="adj" fmla="val 6501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" name="Donut 38">
                <a:extLst>
                  <a:ext uri="{FF2B5EF4-FFF2-40B4-BE49-F238E27FC236}">
                    <a16:creationId xmlns:a16="http://schemas.microsoft.com/office/drawing/2014/main" id="{7EF9BDC0-CCFC-4DD6-9BC6-2590CB66D27E}"/>
                  </a:ext>
                </a:extLst>
              </p:cNvPr>
              <p:cNvSpPr/>
              <p:nvPr/>
            </p:nvSpPr>
            <p:spPr>
              <a:xfrm>
                <a:off x="8832402" y="3596351"/>
                <a:ext cx="1451735" cy="1451735"/>
              </a:xfrm>
              <a:prstGeom prst="donut">
                <a:avLst>
                  <a:gd name="adj" fmla="val 1762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" name="Donut 38">
                <a:extLst>
                  <a:ext uri="{FF2B5EF4-FFF2-40B4-BE49-F238E27FC236}">
                    <a16:creationId xmlns:a16="http://schemas.microsoft.com/office/drawing/2014/main" id="{7EF9BDC0-CCFC-4DD6-9BC6-2590CB66D27E}"/>
                  </a:ext>
                </a:extLst>
              </p:cNvPr>
              <p:cNvSpPr/>
              <p:nvPr/>
            </p:nvSpPr>
            <p:spPr>
              <a:xfrm>
                <a:off x="10787649" y="2301771"/>
                <a:ext cx="1451735" cy="1451735"/>
              </a:xfrm>
              <a:prstGeom prst="donut">
                <a:avLst>
                  <a:gd name="adj" fmla="val 17620"/>
                </a:avLst>
              </a:prstGeom>
              <a:solidFill>
                <a:srgbClr val="806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F8BA50-56C5-4D36-9BFE-25F4756DEA35}"/>
                </a:ext>
              </a:extLst>
            </p:cNvPr>
            <p:cNvGrpSpPr/>
            <p:nvPr/>
          </p:nvGrpSpPr>
          <p:grpSpPr>
            <a:xfrm>
              <a:off x="5793399" y="3619194"/>
              <a:ext cx="1969700" cy="1545466"/>
              <a:chOff x="4538778" y="3532664"/>
              <a:chExt cx="2147470" cy="1545466"/>
            </a:xfrm>
            <a:solidFill>
              <a:srgbClr val="8EC043"/>
            </a:solidFill>
          </p:grpSpPr>
          <p:sp>
            <p:nvSpPr>
              <p:cNvPr id="7" name="Pentagon 40">
                <a:extLst>
                  <a:ext uri="{FF2B5EF4-FFF2-40B4-BE49-F238E27FC236}">
                    <a16:creationId xmlns:a16="http://schemas.microsoft.com/office/drawing/2014/main" id="{A2433D54-C1E6-4696-B7D2-818BEA9B9176}"/>
                  </a:ext>
                </a:extLst>
              </p:cNvPr>
              <p:cNvSpPr/>
              <p:nvPr/>
            </p:nvSpPr>
            <p:spPr>
              <a:xfrm>
                <a:off x="4538778" y="3532664"/>
                <a:ext cx="2147470" cy="324000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Donut 41">
                <a:extLst>
                  <a:ext uri="{FF2B5EF4-FFF2-40B4-BE49-F238E27FC236}">
                    <a16:creationId xmlns:a16="http://schemas.microsoft.com/office/drawing/2014/main" id="{9849360B-03F9-4CA9-A672-EE732135116D}"/>
                  </a:ext>
                </a:extLst>
              </p:cNvPr>
              <p:cNvSpPr/>
              <p:nvPr/>
            </p:nvSpPr>
            <p:spPr>
              <a:xfrm>
                <a:off x="4824734" y="3626395"/>
                <a:ext cx="1451735" cy="1451735"/>
              </a:xfrm>
              <a:prstGeom prst="donut">
                <a:avLst>
                  <a:gd name="adj" fmla="val 1762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85B6898-4597-4599-B8E2-0A97800D921A}"/>
                </a:ext>
              </a:extLst>
            </p:cNvPr>
            <p:cNvGrpSpPr/>
            <p:nvPr/>
          </p:nvGrpSpPr>
          <p:grpSpPr>
            <a:xfrm flipV="1">
              <a:off x="3966413" y="2411156"/>
              <a:ext cx="1969700" cy="1535158"/>
              <a:chOff x="8546446" y="3512928"/>
              <a:chExt cx="2147470" cy="1535158"/>
            </a:xfrm>
            <a:solidFill>
              <a:srgbClr val="229878"/>
            </a:solidFill>
          </p:grpSpPr>
          <p:sp>
            <p:nvSpPr>
              <p:cNvPr id="10" name="Pentagon 43">
                <a:extLst>
                  <a:ext uri="{FF2B5EF4-FFF2-40B4-BE49-F238E27FC236}">
                    <a16:creationId xmlns:a16="http://schemas.microsoft.com/office/drawing/2014/main" id="{A5D0D1BA-2674-48A3-88C1-C3EC6E1BD934}"/>
                  </a:ext>
                </a:extLst>
              </p:cNvPr>
              <p:cNvSpPr/>
              <p:nvPr/>
            </p:nvSpPr>
            <p:spPr>
              <a:xfrm>
                <a:off x="8546446" y="3512928"/>
                <a:ext cx="2147470" cy="32400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Donut 44">
                <a:extLst>
                  <a:ext uri="{FF2B5EF4-FFF2-40B4-BE49-F238E27FC236}">
                    <a16:creationId xmlns:a16="http://schemas.microsoft.com/office/drawing/2014/main" id="{A6E9C795-F329-47A2-A02A-B58C7FA9DDFD}"/>
                  </a:ext>
                </a:extLst>
              </p:cNvPr>
              <p:cNvSpPr/>
              <p:nvPr/>
            </p:nvSpPr>
            <p:spPr>
              <a:xfrm>
                <a:off x="8832402" y="3596351"/>
                <a:ext cx="1451735" cy="1451735"/>
              </a:xfrm>
              <a:prstGeom prst="donut">
                <a:avLst>
                  <a:gd name="adj" fmla="val 1762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CA4FFE0-E438-431B-A695-31A32EE57C97}"/>
                </a:ext>
              </a:extLst>
            </p:cNvPr>
            <p:cNvGrpSpPr/>
            <p:nvPr/>
          </p:nvGrpSpPr>
          <p:grpSpPr>
            <a:xfrm>
              <a:off x="2144522" y="3622314"/>
              <a:ext cx="1969700" cy="1535158"/>
              <a:chOff x="552322" y="3573016"/>
              <a:chExt cx="2147470" cy="1535158"/>
            </a:xfrm>
          </p:grpSpPr>
          <p:sp>
            <p:nvSpPr>
              <p:cNvPr id="13" name="Pentagon 46">
                <a:extLst>
                  <a:ext uri="{FF2B5EF4-FFF2-40B4-BE49-F238E27FC236}">
                    <a16:creationId xmlns:a16="http://schemas.microsoft.com/office/drawing/2014/main" id="{F1C8D809-3243-442D-A14D-DBD5D215E635}"/>
                  </a:ext>
                </a:extLst>
              </p:cNvPr>
              <p:cNvSpPr/>
              <p:nvPr/>
            </p:nvSpPr>
            <p:spPr>
              <a:xfrm>
                <a:off x="552322" y="3573016"/>
                <a:ext cx="2147470" cy="32400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Donut 47">
                <a:extLst>
                  <a:ext uri="{FF2B5EF4-FFF2-40B4-BE49-F238E27FC236}">
                    <a16:creationId xmlns:a16="http://schemas.microsoft.com/office/drawing/2014/main" id="{10BA42E6-FAD1-45B7-B9F3-9C69B7C0D2EA}"/>
                  </a:ext>
                </a:extLst>
              </p:cNvPr>
              <p:cNvSpPr/>
              <p:nvPr/>
            </p:nvSpPr>
            <p:spPr>
              <a:xfrm>
                <a:off x="817066" y="3656439"/>
                <a:ext cx="1451735" cy="1451735"/>
              </a:xfrm>
              <a:prstGeom prst="donut">
                <a:avLst>
                  <a:gd name="adj" fmla="val 1762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5" name="직사각형 113">
              <a:extLst>
                <a:ext uri="{FF2B5EF4-FFF2-40B4-BE49-F238E27FC236}">
                  <a16:creationId xmlns:a16="http://schemas.microsoft.com/office/drawing/2014/main" id="{46F483FE-4545-4281-9551-854900859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321" y="3593668"/>
              <a:ext cx="699616" cy="39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altLang="ko-KR" b="1" dirty="0">
                  <a:solidFill>
                    <a:schemeClr val="bg1"/>
                  </a:solidFill>
                  <a:cs typeface="Arial" charset="0"/>
                </a:rPr>
                <a:t>83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직사각형 113">
              <a:extLst>
                <a:ext uri="{FF2B5EF4-FFF2-40B4-BE49-F238E27FC236}">
                  <a16:creationId xmlns:a16="http://schemas.microsoft.com/office/drawing/2014/main" id="{88653285-61A3-4D51-8A08-0EBEEB697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3895" y="3604500"/>
              <a:ext cx="699616" cy="39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altLang="ko-KR" b="1" dirty="0">
                  <a:solidFill>
                    <a:schemeClr val="bg1"/>
                  </a:solidFill>
                  <a:cs typeface="Arial" charset="0"/>
                </a:rPr>
                <a:t>338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13">
              <a:extLst>
                <a:ext uri="{FF2B5EF4-FFF2-40B4-BE49-F238E27FC236}">
                  <a16:creationId xmlns:a16="http://schemas.microsoft.com/office/drawing/2014/main" id="{5D2B89A6-E121-4A7A-B8EE-FDFE838E7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4470" y="3604500"/>
              <a:ext cx="699616" cy="39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altLang="ko-KR" b="1" dirty="0">
                  <a:solidFill>
                    <a:schemeClr val="bg1"/>
                  </a:solidFill>
                  <a:cs typeface="Arial" charset="0"/>
                </a:rPr>
                <a:t>321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직사각형 113">
              <a:extLst>
                <a:ext uri="{FF2B5EF4-FFF2-40B4-BE49-F238E27FC236}">
                  <a16:creationId xmlns:a16="http://schemas.microsoft.com/office/drawing/2014/main" id="{566EC88A-BD9F-4301-9C44-F3B5D026D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5044" y="3604500"/>
              <a:ext cx="699616" cy="39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altLang="ko-KR" b="1" dirty="0">
                  <a:solidFill>
                    <a:schemeClr val="bg1"/>
                  </a:solidFill>
                  <a:cs typeface="Arial" charset="0"/>
                </a:rPr>
                <a:t>3820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A431BF-0C9C-43D5-AEB0-D60DEB1EC40C}"/>
                </a:ext>
              </a:extLst>
            </p:cNvPr>
            <p:cNvSpPr txBox="1"/>
            <p:nvPr/>
          </p:nvSpPr>
          <p:spPr>
            <a:xfrm>
              <a:off x="7709377" y="4033760"/>
              <a:ext cx="1763436" cy="489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uk-UA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Листи</a:t>
              </a:r>
              <a:r>
                <a:rPr lang="en-US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uk-UA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підприємств,  організацій, установ</a:t>
              </a:r>
              <a:endParaRPr lang="ru-RU" sz="1200" dirty="0">
                <a:solidFill>
                  <a:srgbClr val="0070C0"/>
                </a:solidFill>
                <a:latin typeface="Trebuchet MS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E7B2B0-7439-4CDE-B393-FC7F5613890F}"/>
                </a:ext>
              </a:extLst>
            </p:cNvPr>
            <p:cNvSpPr txBox="1"/>
            <p:nvPr/>
          </p:nvSpPr>
          <p:spPr>
            <a:xfrm>
              <a:off x="3879407" y="4010546"/>
              <a:ext cx="2094721" cy="1076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Документи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міської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ради,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виконавчого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комітету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розпорядження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доручення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міського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голови</a:t>
              </a:r>
              <a:endParaRPr lang="ru-RU" sz="1200" b="1" dirty="0">
                <a:solidFill>
                  <a:srgbClr val="0070C0"/>
                </a:solidFill>
                <a:latin typeface="Trebuchet MS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935DC37-2B3E-4669-91E1-02AE9B63EAC1}"/>
                </a:ext>
              </a:extLst>
            </p:cNvPr>
            <p:cNvSpPr txBox="1"/>
            <p:nvPr/>
          </p:nvSpPr>
          <p:spPr>
            <a:xfrm>
              <a:off x="2219445" y="2802214"/>
              <a:ext cx="1633395" cy="674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Документи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органів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державної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та</a:t>
              </a:r>
              <a:endParaRPr lang="en-US" sz="1200" b="1" dirty="0">
                <a:solidFill>
                  <a:srgbClr val="0070C0"/>
                </a:solidFill>
                <a:latin typeface="Trebuchet MS" panose="020B0603020202020204" pitchFamily="34" charset="0"/>
              </a:endParaRPr>
            </a:p>
            <a:p>
              <a:pPr lvl="0" algn="ctr"/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виконавчої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влади</a:t>
              </a:r>
              <a:endParaRPr lang="ru-RU" sz="1200" b="1" dirty="0">
                <a:solidFill>
                  <a:srgbClr val="0070C0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64975C6-92CA-46D1-87C2-B0BDA6107452}"/>
                </a:ext>
              </a:extLst>
            </p:cNvPr>
            <p:cNvGrpSpPr/>
            <p:nvPr/>
          </p:nvGrpSpPr>
          <p:grpSpPr>
            <a:xfrm>
              <a:off x="5813184" y="2756455"/>
              <a:ext cx="5267224" cy="676561"/>
              <a:chOff x="2446159" y="5190276"/>
              <a:chExt cx="8285101" cy="529444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B5253A-F081-4415-BDEB-17F0DECBD9B1}"/>
                  </a:ext>
                </a:extLst>
              </p:cNvPr>
              <p:cNvSpPr txBox="1"/>
              <p:nvPr/>
            </p:nvSpPr>
            <p:spPr>
              <a:xfrm>
                <a:off x="2446159" y="5213933"/>
                <a:ext cx="2569255" cy="505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ru-RU" sz="1200" b="1" dirty="0" err="1">
                    <a:solidFill>
                      <a:srgbClr val="0070C0"/>
                    </a:solidFill>
                    <a:latin typeface="Trebuchet MS" pitchFamily="34" charset="0"/>
                  </a:rPr>
                  <a:t>Підготовлено</a:t>
                </a:r>
                <a:r>
                  <a:rPr lang="ru-RU" sz="1200" b="1" dirty="0">
                    <a:solidFill>
                      <a:srgbClr val="0070C0"/>
                    </a:solidFill>
                    <a:latin typeface="Trebuchet MS" pitchFamily="34" charset="0"/>
                  </a:rPr>
                  <a:t> </a:t>
                </a:r>
                <a:r>
                  <a:rPr lang="ru-RU" sz="1200" b="1" dirty="0" err="1">
                    <a:solidFill>
                      <a:srgbClr val="0070C0"/>
                    </a:solidFill>
                    <a:latin typeface="Trebuchet MS" pitchFamily="34" charset="0"/>
                  </a:rPr>
                  <a:t>рішень</a:t>
                </a:r>
                <a:r>
                  <a:rPr lang="ru-RU" sz="1200" b="1" dirty="0">
                    <a:solidFill>
                      <a:srgbClr val="0070C0"/>
                    </a:solidFill>
                    <a:latin typeface="Trebuchet MS" pitchFamily="34" charset="0"/>
                  </a:rPr>
                  <a:t> </a:t>
                </a:r>
                <a:r>
                  <a:rPr lang="ru-RU" sz="1200" b="1" dirty="0" err="1">
                    <a:solidFill>
                      <a:srgbClr val="0070C0"/>
                    </a:solidFill>
                    <a:latin typeface="Trebuchet MS" pitchFamily="34" charset="0"/>
                  </a:rPr>
                  <a:t>міської</a:t>
                </a:r>
                <a:r>
                  <a:rPr lang="ru-RU" sz="1200" b="1" dirty="0">
                    <a:solidFill>
                      <a:srgbClr val="0070C0"/>
                    </a:solidFill>
                    <a:latin typeface="Trebuchet MS" pitchFamily="34" charset="0"/>
                  </a:rPr>
                  <a:t> ради та </a:t>
                </a:r>
                <a:r>
                  <a:rPr lang="ru-RU" sz="1200" b="1" dirty="0" err="1">
                    <a:solidFill>
                      <a:srgbClr val="0070C0"/>
                    </a:solidFill>
                    <a:latin typeface="Trebuchet MS" pitchFamily="34" charset="0"/>
                  </a:rPr>
                  <a:t>виконкому</a:t>
                </a:r>
                <a:endParaRPr lang="ru-RU" sz="1200" b="1" dirty="0">
                  <a:solidFill>
                    <a:srgbClr val="0070C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6B5253A-F081-4415-BDEB-17F0DECBD9B1}"/>
                  </a:ext>
                </a:extLst>
              </p:cNvPr>
              <p:cNvSpPr txBox="1"/>
              <p:nvPr/>
            </p:nvSpPr>
            <p:spPr>
              <a:xfrm>
                <a:off x="8162005" y="5190276"/>
                <a:ext cx="2569255" cy="505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err="1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Звернення</a:t>
                </a:r>
                <a:r>
                  <a:rPr lang="en-US" sz="1200" b="1" dirty="0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 </a:t>
                </a:r>
                <a:r>
                  <a:rPr lang="ru-RU" sz="1200" b="1" dirty="0" err="1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громадян</a:t>
                </a:r>
                <a:r>
                  <a:rPr lang="ru-RU" sz="1200" b="1" dirty="0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 (в </a:t>
                </a:r>
                <a:r>
                  <a:rPr lang="ru-RU" sz="1200" b="1" dirty="0" err="1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т.ч</a:t>
                </a:r>
                <a:r>
                  <a:rPr lang="ru-RU" sz="1200" b="1" dirty="0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. «</a:t>
                </a:r>
                <a:r>
                  <a:rPr lang="ru-RU" sz="1200" b="1" dirty="0" err="1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Гаряча</a:t>
                </a:r>
                <a:r>
                  <a:rPr lang="ru-RU" sz="1200" b="1" dirty="0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 </a:t>
                </a:r>
                <a:r>
                  <a:rPr lang="ru-RU" sz="1200" b="1" dirty="0" err="1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лінія</a:t>
                </a:r>
                <a:r>
                  <a:rPr lang="ru-RU" sz="1200" b="1" dirty="0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»)</a:t>
                </a:r>
              </a:p>
            </p:txBody>
          </p:sp>
        </p:grpSp>
        <p:grpSp>
          <p:nvGrpSpPr>
            <p:cNvPr id="31" name="Group 42">
              <a:extLst>
                <a:ext uri="{FF2B5EF4-FFF2-40B4-BE49-F238E27FC236}">
                  <a16:creationId xmlns:a16="http://schemas.microsoft.com/office/drawing/2014/main" id="{8AAC6898-9D51-45CF-8E9D-71F842981AAF}"/>
                </a:ext>
              </a:extLst>
            </p:cNvPr>
            <p:cNvGrpSpPr/>
            <p:nvPr/>
          </p:nvGrpSpPr>
          <p:grpSpPr>
            <a:xfrm flipV="1">
              <a:off x="323529" y="2416186"/>
              <a:ext cx="1969700" cy="1535158"/>
              <a:chOff x="8567658" y="3512928"/>
              <a:chExt cx="2147470" cy="1535158"/>
            </a:xfrm>
            <a:solidFill>
              <a:schemeClr val="accent6"/>
            </a:solidFill>
          </p:grpSpPr>
          <p:sp>
            <p:nvSpPr>
              <p:cNvPr id="32" name="Pentagon 43">
                <a:extLst>
                  <a:ext uri="{FF2B5EF4-FFF2-40B4-BE49-F238E27FC236}">
                    <a16:creationId xmlns:a16="http://schemas.microsoft.com/office/drawing/2014/main" id="{E8C2A46A-814B-4BCC-A605-8565E61A03A1}"/>
                  </a:ext>
                </a:extLst>
              </p:cNvPr>
              <p:cNvSpPr/>
              <p:nvPr/>
            </p:nvSpPr>
            <p:spPr>
              <a:xfrm>
                <a:off x="8567658" y="3512928"/>
                <a:ext cx="2147470" cy="324000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Donut 44">
                <a:extLst>
                  <a:ext uri="{FF2B5EF4-FFF2-40B4-BE49-F238E27FC236}">
                    <a16:creationId xmlns:a16="http://schemas.microsoft.com/office/drawing/2014/main" id="{AE2A8C97-0F12-48FD-86FB-B2C8FF47E29A}"/>
                  </a:ext>
                </a:extLst>
              </p:cNvPr>
              <p:cNvSpPr/>
              <p:nvPr/>
            </p:nvSpPr>
            <p:spPr>
              <a:xfrm>
                <a:off x="8832402" y="3596351"/>
                <a:ext cx="1451735" cy="1451735"/>
              </a:xfrm>
              <a:prstGeom prst="donut">
                <a:avLst>
                  <a:gd name="adj" fmla="val 1762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4" name="직사각형 113">
              <a:extLst>
                <a:ext uri="{FF2B5EF4-FFF2-40B4-BE49-F238E27FC236}">
                  <a16:creationId xmlns:a16="http://schemas.microsoft.com/office/drawing/2014/main" id="{EAD8262F-7036-423A-AF7C-F856FF22D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328" y="3604500"/>
              <a:ext cx="699616" cy="39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altLang="ko-KR" b="1" dirty="0">
                  <a:solidFill>
                    <a:schemeClr val="bg1"/>
                  </a:solidFill>
                  <a:cs typeface="Arial" charset="0"/>
                </a:rPr>
                <a:t>23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A034F7E-ECE4-448E-9D7D-1A6748116648}"/>
                </a:ext>
              </a:extLst>
            </p:cNvPr>
            <p:cNvSpPr txBox="1"/>
            <p:nvPr/>
          </p:nvSpPr>
          <p:spPr>
            <a:xfrm>
              <a:off x="424436" y="4001509"/>
              <a:ext cx="1633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uk-UA" sz="1200" b="1" dirty="0">
                  <a:solidFill>
                    <a:schemeClr val="accent1"/>
                  </a:solidFill>
                  <a:latin typeface="Trebuchet MS" pitchFamily="34" charset="0"/>
                </a:rPr>
                <a:t>Запити, звернення народних депутатів України та депутатів місцевих рад</a:t>
              </a:r>
            </a:p>
          </p:txBody>
        </p:sp>
        <p:sp>
          <p:nvSpPr>
            <p:cNvPr id="38" name="Rounded Rectangle 5">
              <a:extLst>
                <a:ext uri="{FF2B5EF4-FFF2-40B4-BE49-F238E27FC236}">
                  <a16:creationId xmlns:a16="http://schemas.microsoft.com/office/drawing/2014/main" id="{6810C2E0-50C1-4D8E-A498-C3AD3C38C5B4}"/>
                </a:ext>
              </a:extLst>
            </p:cNvPr>
            <p:cNvSpPr/>
            <p:nvPr/>
          </p:nvSpPr>
          <p:spPr>
            <a:xfrm flipH="1">
              <a:off x="2856526" y="4300172"/>
              <a:ext cx="359258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" name="직사각형 113">
              <a:extLst>
                <a:ext uri="{FF2B5EF4-FFF2-40B4-BE49-F238E27FC236}">
                  <a16:creationId xmlns:a16="http://schemas.microsoft.com/office/drawing/2014/main" id="{566EC88A-BD9F-4301-9C44-F3B5D026D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3903" y="3625040"/>
              <a:ext cx="699616" cy="39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altLang="ko-KR" b="1" dirty="0">
                  <a:solidFill>
                    <a:schemeClr val="bg1"/>
                  </a:solidFill>
                  <a:cs typeface="Arial" charset="0"/>
                </a:rPr>
                <a:t>4854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459636" y="494569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1"/>
                </a:solidFill>
                <a:latin typeface="Trebuchet MS" pitchFamily="34" charset="0"/>
              </a:rPr>
              <a:t>Департаментом </a:t>
            </a:r>
            <a:r>
              <a:rPr lang="uk-UA" sz="2400" b="1" dirty="0">
                <a:solidFill>
                  <a:schemeClr val="accent1"/>
                </a:solidFill>
                <a:latin typeface="Trebuchet MS" pitchFamily="34" charset="0"/>
              </a:rPr>
              <a:t>п</a:t>
            </a:r>
            <a:r>
              <a:rPr lang="ru-RU" sz="2400" b="1" dirty="0" err="1">
                <a:solidFill>
                  <a:schemeClr val="accent1"/>
                </a:solidFill>
                <a:latin typeface="Trebuchet MS" pitchFamily="34" charset="0"/>
              </a:rPr>
              <a:t>ідготовлено</a:t>
            </a:r>
            <a:r>
              <a:rPr lang="ru-RU" sz="24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103</a:t>
            </a:r>
            <a:r>
              <a:rPr lang="ru-RU" sz="24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rebuchet MS" pitchFamily="34" charset="0"/>
              </a:rPr>
              <a:t>рішення</a:t>
            </a:r>
            <a:r>
              <a:rPr lang="ru-RU" sz="24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rebuchet MS" pitchFamily="34" charset="0"/>
              </a:rPr>
              <a:t>сесії</a:t>
            </a:r>
            <a:r>
              <a:rPr lang="en-US" sz="24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Trebuchet MS" pitchFamily="34" charset="0"/>
              </a:rPr>
              <a:t>з</a:t>
            </a:r>
            <a:r>
              <a:rPr lang="en-US" sz="24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577</a:t>
            </a:r>
            <a:r>
              <a:rPr lang="en-US" sz="2400" b="1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rebuchet MS" pitchFamily="34" charset="0"/>
              </a:rPr>
              <a:t>прийнятих</a:t>
            </a:r>
            <a:r>
              <a:rPr lang="ru-RU" sz="24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rebuchet MS" pitchFamily="34" charset="0"/>
              </a:rPr>
              <a:t>міською</a:t>
            </a:r>
            <a:r>
              <a:rPr lang="ru-RU" sz="2400" b="1" dirty="0">
                <a:solidFill>
                  <a:schemeClr val="accent1"/>
                </a:solidFill>
                <a:latin typeface="Trebuchet MS" pitchFamily="34" charset="0"/>
              </a:rPr>
              <a:t> радою, </a:t>
            </a:r>
            <a:r>
              <a:rPr lang="ru-RU" sz="2400" b="1" dirty="0" err="1">
                <a:solidFill>
                  <a:schemeClr val="accent1"/>
                </a:solidFill>
                <a:latin typeface="Trebuchet MS" pitchFamily="34" charset="0"/>
              </a:rPr>
              <a:t>що</a:t>
            </a:r>
            <a:r>
              <a:rPr lang="ru-RU" sz="24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rebuchet MS" pitchFamily="34" charset="0"/>
              </a:rPr>
              <a:t>складає</a:t>
            </a:r>
            <a:r>
              <a:rPr lang="ru-RU" sz="24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17,85%</a:t>
            </a:r>
          </a:p>
        </p:txBody>
      </p:sp>
      <p:grpSp>
        <p:nvGrpSpPr>
          <p:cNvPr id="61" name="Группа 26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62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Прямоугольник 28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defTabSz="346591" hangingPunct="0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  <a:latin typeface="PT Sans"/>
                <a:sym typeface="PT Sans"/>
              </a:endParaRPr>
            </a:p>
          </p:txBody>
        </p:sp>
      </p:grpSp>
      <p:sp>
        <p:nvSpPr>
          <p:cNvPr id="64" name="Shape 275"/>
          <p:cNvSpPr>
            <a:spLocks/>
          </p:cNvSpPr>
          <p:nvPr/>
        </p:nvSpPr>
        <p:spPr>
          <a:xfrm>
            <a:off x="8696528" y="60935"/>
            <a:ext cx="3142036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 defTabSz="346591" hangingPunct="0"/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Основні</a:t>
            </a:r>
            <a:r>
              <a:rPr lang="ru-RU" sz="2800" kern="0" dirty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підсумки</a:t>
            </a:r>
            <a:endParaRPr lang="ru-RU" sz="2800" kern="0" dirty="0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66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0605827" y="3449041"/>
            <a:ext cx="406749" cy="36394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889206" y="3504600"/>
            <a:ext cx="370265" cy="336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014874" y="2208427"/>
            <a:ext cx="328549" cy="405516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1153996" y="2212530"/>
            <a:ext cx="212569" cy="514887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8769648" y="2264040"/>
            <a:ext cx="437413" cy="31715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B9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Скругленный прямоугольник 32"/>
          <p:cNvSpPr>
            <a:spLocks/>
          </p:cNvSpPr>
          <p:nvPr/>
        </p:nvSpPr>
        <p:spPr>
          <a:xfrm>
            <a:off x="85726" y="627510"/>
            <a:ext cx="11991974" cy="6135241"/>
          </a:xfrm>
          <a:prstGeom prst="roundRect">
            <a:avLst>
              <a:gd name="adj" fmla="val 685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7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кутник 57"/>
          <p:cNvSpPr/>
          <p:nvPr/>
        </p:nvSpPr>
        <p:spPr>
          <a:xfrm>
            <a:off x="312826" y="4249581"/>
            <a:ext cx="2974007" cy="1719441"/>
          </a:xfrm>
          <a:prstGeom prst="rect">
            <a:avLst/>
          </a:prstGeom>
          <a:solidFill>
            <a:srgbClr val="DAF3ED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Trebuchet MS" panose="020B0603020202020204" pitchFamily="34" charset="0"/>
            </a:endParaRPr>
          </a:p>
        </p:txBody>
      </p:sp>
      <p:grpSp>
        <p:nvGrpSpPr>
          <p:cNvPr id="8" name="Групувати 7"/>
          <p:cNvGrpSpPr>
            <a:grpSpLocks noChangeAspect="1"/>
          </p:cNvGrpSpPr>
          <p:nvPr/>
        </p:nvGrpSpPr>
        <p:grpSpPr>
          <a:xfrm>
            <a:off x="29280" y="3778782"/>
            <a:ext cx="3362328" cy="2209222"/>
            <a:chOff x="227010" y="4308908"/>
            <a:chExt cx="3501206" cy="2300472"/>
          </a:xfrm>
        </p:grpSpPr>
        <p:graphicFrame>
          <p:nvGraphicFramePr>
            <p:cNvPr id="59" name="Диаграмма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2859585"/>
                </p:ext>
              </p:extLst>
            </p:nvPr>
          </p:nvGraphicFramePr>
          <p:xfrm>
            <a:off x="227010" y="4308908"/>
            <a:ext cx="3501206" cy="23004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7" name="Овал 56"/>
            <p:cNvSpPr/>
            <p:nvPr/>
          </p:nvSpPr>
          <p:spPr>
            <a:xfrm>
              <a:off x="1428808" y="5077838"/>
              <a:ext cx="1215537" cy="1214208"/>
            </a:xfrm>
            <a:prstGeom prst="ellipse">
              <a:avLst/>
            </a:prstGeom>
            <a:solidFill>
              <a:srgbClr val="45C1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61,6</a:t>
              </a:r>
              <a:endParaRPr lang="uk-UA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га</a:t>
              </a:r>
            </a:p>
          </p:txBody>
        </p:sp>
      </p:grpSp>
      <p:sp>
        <p:nvSpPr>
          <p:cNvPr id="55" name="Прямокутник 54"/>
          <p:cNvSpPr/>
          <p:nvPr/>
        </p:nvSpPr>
        <p:spPr>
          <a:xfrm>
            <a:off x="314773" y="2484248"/>
            <a:ext cx="2972060" cy="1681363"/>
          </a:xfrm>
          <a:prstGeom prst="rect">
            <a:avLst/>
          </a:prstGeom>
          <a:solidFill>
            <a:srgbClr val="DAF3ED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Trebuchet MS" panose="020B0603020202020204" pitchFamily="34" charset="0"/>
            </a:endParaRPr>
          </a:p>
        </p:txBody>
      </p:sp>
      <p:grpSp>
        <p:nvGrpSpPr>
          <p:cNvPr id="7" name="Групувати 6"/>
          <p:cNvGrpSpPr>
            <a:grpSpLocks noChangeAspect="1"/>
          </p:cNvGrpSpPr>
          <p:nvPr/>
        </p:nvGrpSpPr>
        <p:grpSpPr>
          <a:xfrm>
            <a:off x="39132" y="1993325"/>
            <a:ext cx="3358004" cy="2206381"/>
            <a:chOff x="227010" y="2309542"/>
            <a:chExt cx="3501206" cy="2300472"/>
          </a:xfrm>
        </p:grpSpPr>
        <p:graphicFrame>
          <p:nvGraphicFramePr>
            <p:cNvPr id="56" name="Диаграмма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6923792"/>
                </p:ext>
              </p:extLst>
            </p:nvPr>
          </p:nvGraphicFramePr>
          <p:xfrm>
            <a:off x="227010" y="2309542"/>
            <a:ext cx="3501206" cy="23004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4" name="Овал 53"/>
            <p:cNvSpPr/>
            <p:nvPr/>
          </p:nvSpPr>
          <p:spPr>
            <a:xfrm>
              <a:off x="1428809" y="3106004"/>
              <a:ext cx="1215537" cy="1181184"/>
            </a:xfrm>
            <a:prstGeom prst="ellipse">
              <a:avLst/>
            </a:prstGeom>
            <a:solidFill>
              <a:srgbClr val="4BAC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493,5</a:t>
              </a:r>
            </a:p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га</a:t>
              </a:r>
            </a:p>
          </p:txBody>
        </p:sp>
      </p:grpSp>
      <p:sp>
        <p:nvSpPr>
          <p:cNvPr id="2" name="Прямокутник 1"/>
          <p:cNvSpPr/>
          <p:nvPr/>
        </p:nvSpPr>
        <p:spPr>
          <a:xfrm>
            <a:off x="322685" y="682067"/>
            <a:ext cx="2970000" cy="1720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Trebuchet MS" panose="020B0603020202020204" pitchFamily="34" charset="0"/>
            </a:endParaRPr>
          </a:p>
        </p:txBody>
      </p:sp>
      <p:grpSp>
        <p:nvGrpSpPr>
          <p:cNvPr id="6" name="Групувати 5"/>
          <p:cNvGrpSpPr>
            <a:grpSpLocks/>
          </p:cNvGrpSpPr>
          <p:nvPr/>
        </p:nvGrpSpPr>
        <p:grpSpPr>
          <a:xfrm>
            <a:off x="54502" y="209550"/>
            <a:ext cx="3331353" cy="2216474"/>
            <a:chOff x="227979" y="354430"/>
            <a:chExt cx="3014803" cy="1980880"/>
          </a:xfrm>
        </p:grpSpPr>
        <p:graphicFrame>
          <p:nvGraphicFramePr>
            <p:cNvPr id="39" name="Диаграмма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472360"/>
                </p:ext>
              </p:extLst>
            </p:nvPr>
          </p:nvGraphicFramePr>
          <p:xfrm>
            <a:off x="227979" y="354430"/>
            <a:ext cx="3014803" cy="19808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Овал 2"/>
            <p:cNvSpPr/>
            <p:nvPr/>
          </p:nvSpPr>
          <p:spPr>
            <a:xfrm>
              <a:off x="1257188" y="1017990"/>
              <a:ext cx="1074237" cy="1055473"/>
            </a:xfrm>
            <a:prstGeom prst="ellipse">
              <a:avLst/>
            </a:prstGeom>
            <a:solidFill>
              <a:srgbClr val="0E7F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5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378,84</a:t>
              </a:r>
              <a:r>
                <a:rPr lang="uk-UA" sz="13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</a:t>
              </a:r>
              <a:r>
                <a:rPr lang="uk-UA" sz="12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млн.грн</a:t>
              </a:r>
              <a:endParaRPr lang="uk-UA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sp>
        <p:nvSpPr>
          <p:cNvPr id="42" name="Rectangle 13">
            <a:extLst>
              <a:ext uri="{FF2B5EF4-FFF2-40B4-BE49-F238E27FC236}">
                <a16:creationId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4412156" y="2450886"/>
            <a:ext cx="6902116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rebuchet MS" panose="020B0603020202020204" pitchFamily="34" charset="0"/>
            </a:endParaRPr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4409828" y="4196379"/>
            <a:ext cx="6893849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rebuchet MS" panose="020B0603020202020204" pitchFamily="34" charset="0"/>
            </a:endParaRP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5499745" y="2475525"/>
            <a:ext cx="5796736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На </a:t>
            </a:r>
            <a:r>
              <a:rPr lang="ru-RU" altLang="ko-K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договірних</a:t>
            </a:r>
            <a:r>
              <a:rPr lang="ru-RU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умовах</a:t>
            </a:r>
            <a:r>
              <a:rPr lang="ru-RU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використовуються</a:t>
            </a:r>
            <a:r>
              <a:rPr lang="ru-RU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 493,52 га земель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5506941" y="4232363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altLang="ko-K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Проінвентаризовано</a:t>
            </a:r>
            <a:r>
              <a:rPr lang="uk-UA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 земель:</a:t>
            </a:r>
            <a:endParaRPr lang="en-US" altLang="ko-K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4409828" y="1118627"/>
            <a:ext cx="144000" cy="144000"/>
          </a:xfrm>
          <a:prstGeom prst="ellips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4409828" y="1385849"/>
            <a:ext cx="144000" cy="144000"/>
          </a:xfrm>
          <a:prstGeom prst="ellipse">
            <a:avLst/>
          </a:prstGeom>
          <a:solidFill>
            <a:srgbClr val="D5E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4412310" y="1613906"/>
            <a:ext cx="144000" cy="144000"/>
          </a:xfrm>
          <a:prstGeom prst="ellipse">
            <a:avLst/>
          </a:prstGeom>
          <a:solidFill>
            <a:srgbClr val="A89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9" name="Групувати 8"/>
          <p:cNvGrpSpPr/>
          <p:nvPr/>
        </p:nvGrpSpPr>
        <p:grpSpPr>
          <a:xfrm>
            <a:off x="4412157" y="679740"/>
            <a:ext cx="6943608" cy="1393364"/>
            <a:chOff x="4417623" y="813638"/>
            <a:chExt cx="6943608" cy="1393364"/>
          </a:xfrm>
        </p:grpSpPr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9287099C-5872-4EBE-B8C6-AC6C44C95399}"/>
                </a:ext>
              </a:extLst>
            </p:cNvPr>
            <p:cNvSpPr/>
            <p:nvPr/>
          </p:nvSpPr>
          <p:spPr>
            <a:xfrm>
              <a:off x="4417623" y="813638"/>
              <a:ext cx="6891520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>
                <a:latin typeface="Trebuchet MS" panose="020B0603020202020204" pitchFamily="34" charset="0"/>
              </a:endParaRPr>
            </a:p>
          </p:txBody>
        </p:sp>
        <p:sp>
          <p:nvSpPr>
            <p:cNvPr id="60" name="Text Placeholder 15">
              <a:extLst>
                <a:ext uri="{FF2B5EF4-FFF2-40B4-BE49-F238E27FC236}">
                  <a16:creationId xmlns:a16="http://schemas.microsoft.com/office/drawing/2014/main" id="{98793EA4-A764-46E5-902D-E608B4010477}"/>
                </a:ext>
              </a:extLst>
            </p:cNvPr>
            <p:cNvSpPr txBox="1">
              <a:spLocks/>
            </p:cNvSpPr>
            <p:nvPr/>
          </p:nvSpPr>
          <p:spPr>
            <a:xfrm>
              <a:off x="5499745" y="849622"/>
              <a:ext cx="3312368" cy="28803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Доходи бюджету за 201</a:t>
              </a:r>
              <a:r>
                <a:rPr lang="uk-UA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9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endParaRPr lang="en-US" altLang="ko-KR" sz="1400" b="1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A3982F8-35F1-406C-BCE8-1751087AB0C6}"/>
                </a:ext>
              </a:extLst>
            </p:cNvPr>
            <p:cNvSpPr txBox="1"/>
            <p:nvPr/>
          </p:nvSpPr>
          <p:spPr>
            <a:xfrm>
              <a:off x="4597879" y="1156734"/>
              <a:ext cx="6763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 err="1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від</a:t>
              </a:r>
              <a:r>
                <a:rPr lang="ru-RU" altLang="ko-KR" sz="1400" dirty="0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 продажу </a:t>
              </a:r>
              <a:r>
                <a:rPr lang="ru-RU" altLang="ko-KR" sz="1400" dirty="0" err="1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земельних</a:t>
              </a:r>
              <a:r>
                <a:rPr lang="ru-RU" altLang="ko-KR" sz="1400" dirty="0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 </a:t>
              </a:r>
              <a:r>
                <a:rPr lang="ru-RU" altLang="ko-KR" sz="1400" dirty="0" err="1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ділянок</a:t>
              </a:r>
              <a:r>
                <a:rPr lang="ru-RU" altLang="ko-KR" sz="1400" dirty="0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  </a:t>
              </a:r>
              <a:r>
                <a:rPr lang="ru-RU" altLang="ko-KR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rPr>
                <a:t>147,52 (39%)</a:t>
              </a:r>
              <a:endParaRPr lang="ru-RU" altLang="ko-KR" sz="1400" b="1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6FE18F4-EF0A-4710-87A1-91BC9BF701D3}"/>
                </a:ext>
              </a:extLst>
            </p:cNvPr>
            <p:cNvSpPr txBox="1"/>
            <p:nvPr/>
          </p:nvSpPr>
          <p:spPr>
            <a:xfrm>
              <a:off x="4597879" y="1645643"/>
              <a:ext cx="5739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 err="1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від</a:t>
              </a:r>
              <a:r>
                <a:rPr lang="ru-RU" altLang="ko-KR" sz="1400" dirty="0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 плати за </a:t>
              </a:r>
              <a:r>
                <a:rPr lang="ru-RU" altLang="ko-KR" sz="1400" dirty="0" err="1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земельні</a:t>
              </a:r>
              <a:r>
                <a:rPr lang="ru-RU" altLang="ko-KR" sz="1400" dirty="0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 </a:t>
              </a:r>
              <a:r>
                <a:rPr lang="ru-RU" altLang="ko-KR" sz="1400" dirty="0" err="1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сервітути</a:t>
              </a:r>
              <a:r>
                <a:rPr lang="ru-RU" altLang="ko-KR" sz="1400" dirty="0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 </a:t>
              </a:r>
              <a:r>
                <a:rPr lang="ru-RU" altLang="ko-KR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rPr>
                <a:t>2,2 (1%)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82A89ED-C573-4B0B-BBDE-3A29287FBE0B}"/>
                </a:ext>
              </a:extLst>
            </p:cNvPr>
            <p:cNvSpPr txBox="1"/>
            <p:nvPr/>
          </p:nvSpPr>
          <p:spPr>
            <a:xfrm>
              <a:off x="4600577" y="1406075"/>
              <a:ext cx="6760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 err="1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від</a:t>
              </a:r>
              <a:r>
                <a:rPr lang="ru-RU" altLang="ko-KR" sz="1400" dirty="0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 </a:t>
              </a:r>
              <a:r>
                <a:rPr lang="ru-RU" altLang="ko-KR" sz="1400" dirty="0" err="1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оренди</a:t>
              </a:r>
              <a:r>
                <a:rPr lang="ru-RU" altLang="ko-KR" sz="1400" dirty="0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 </a:t>
              </a:r>
              <a:r>
                <a:rPr lang="ru-RU" altLang="ko-KR" sz="1400" dirty="0" err="1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земельних</a:t>
              </a:r>
              <a:r>
                <a:rPr lang="ru-RU" altLang="ko-KR" sz="1400" dirty="0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 </a:t>
              </a:r>
              <a:r>
                <a:rPr lang="ru-RU" altLang="ko-KR" sz="1400" dirty="0" err="1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ділянок</a:t>
              </a:r>
              <a:r>
                <a:rPr lang="ru-RU" altLang="ko-KR" sz="1400" dirty="0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 </a:t>
              </a:r>
              <a:r>
                <a:rPr lang="ru-RU" altLang="ko-KR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rPr>
                <a:t>113,1 (30%)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EF69759-D296-4CAE-B224-5BA388796D6F}"/>
                </a:ext>
              </a:extLst>
            </p:cNvPr>
            <p:cNvSpPr txBox="1"/>
            <p:nvPr/>
          </p:nvSpPr>
          <p:spPr>
            <a:xfrm>
              <a:off x="4603675" y="1899225"/>
              <a:ext cx="57420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 err="1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від</a:t>
              </a:r>
              <a:r>
                <a:rPr lang="ru-RU" altLang="ko-KR" sz="1400" dirty="0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 земельного </a:t>
              </a:r>
              <a:r>
                <a:rPr lang="ru-RU" altLang="ko-KR" sz="1400" dirty="0" err="1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податку</a:t>
              </a:r>
              <a:r>
                <a:rPr lang="ru-RU" altLang="ko-KR" sz="1400" dirty="0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 </a:t>
              </a:r>
              <a:r>
                <a:rPr lang="ru-RU" altLang="ko-KR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rPr>
                <a:t>116,02 (30%)</a:t>
              </a:r>
            </a:p>
          </p:txBody>
        </p:sp>
      </p:grpSp>
      <p:sp>
        <p:nvSpPr>
          <p:cNvPr id="70" name="Oval 39">
            <a:extLst>
              <a:ext uri="{FF2B5EF4-FFF2-40B4-BE49-F238E27FC236}">
                <a16:creationId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4411006" y="1870028"/>
            <a:ext cx="144000" cy="144000"/>
          </a:xfrm>
          <a:prstGeom prst="ellipse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4600192" y="2925991"/>
            <a:ext cx="678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договори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оренди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1770</a:t>
            </a:r>
            <a:r>
              <a:rPr lang="ru-RU" altLang="ko-KR" sz="1400" b="1" dirty="0">
                <a:solidFill>
                  <a:srgbClr val="4BACC6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(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68%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) 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447,86</a:t>
            </a:r>
            <a:r>
              <a:rPr lang="ru-RU" altLang="ko-KR" sz="1400" b="1" dirty="0">
                <a:solidFill>
                  <a:srgbClr val="4BACC6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га (з них 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46,47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га у 2019 р (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10%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4599497" y="3487495"/>
            <a:ext cx="678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договори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сервітутів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847</a:t>
            </a:r>
            <a:r>
              <a:rPr lang="ru-RU" altLang="ko-KR" sz="1400" b="1" dirty="0">
                <a:solidFill>
                  <a:srgbClr val="4BACC6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(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32%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) 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45,66</a:t>
            </a:r>
            <a:r>
              <a:rPr lang="ru-RU" altLang="ko-KR" sz="1400" b="1" dirty="0">
                <a:solidFill>
                  <a:srgbClr val="4BACC6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га (з них 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7,9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га у 2019 р. (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17%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427489" y="6040624"/>
            <a:ext cx="268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Передано у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власність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шляхом продажу 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55,79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га земель</a:t>
            </a:r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4413279" y="3026292"/>
            <a:ext cx="144000" cy="144000"/>
          </a:xfrm>
          <a:prstGeom prst="ellipse">
            <a:avLst/>
          </a:prstGeom>
          <a:solidFill>
            <a:srgbClr val="D5E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4BACC6"/>
              </a:solidFill>
              <a:latin typeface="Trebuchet MS" panose="020B0603020202020204" pitchFamily="34" charset="0"/>
            </a:endParaRPr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4412157" y="3577651"/>
            <a:ext cx="144000" cy="144000"/>
          </a:xfrm>
          <a:prstGeom prst="ellipse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4BACC6"/>
              </a:solidFill>
              <a:latin typeface="Trebuchet MS" panose="020B0603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4407277" y="6039156"/>
            <a:ext cx="753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Протягом року укладено (поновлено, внесено змін) </a:t>
            </a:r>
            <a:r>
              <a:rPr lang="uk-UA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336</a:t>
            </a:r>
            <a:r>
              <a:rPr lang="uk-UA" altLang="ko-KR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uk-UA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договорів оренди (земельного сервітуту) на загальну площу </a:t>
            </a:r>
            <a:r>
              <a:rPr lang="uk-UA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54,37</a:t>
            </a:r>
            <a:r>
              <a:rPr lang="uk-UA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га, сума річної плати становить </a:t>
            </a:r>
            <a:r>
              <a:rPr lang="uk-UA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36,5</a:t>
            </a:r>
            <a:r>
              <a:rPr lang="uk-UA" altLang="ko-KR" sz="1400" b="1" dirty="0">
                <a:solidFill>
                  <a:srgbClr val="C0000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uk-UA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млн.грн</a:t>
            </a:r>
            <a:r>
              <a:rPr lang="uk-UA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.</a:t>
            </a:r>
            <a:endParaRPr lang="en-US" altLang="ko-KR" sz="1400" dirty="0">
              <a:solidFill>
                <a:srgbClr val="0070C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4592301" y="4563780"/>
            <a:ext cx="678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Землі житлової забудови </a:t>
            </a:r>
            <a:r>
              <a:rPr lang="uk-UA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4,95</a:t>
            </a:r>
            <a:r>
              <a:rPr lang="uk-UA" altLang="ko-KR" sz="1400" dirty="0">
                <a:solidFill>
                  <a:srgbClr val="45C1A4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uk-UA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га</a:t>
            </a:r>
            <a:endParaRPr lang="en-US" altLang="ko-KR" sz="1400" dirty="0">
              <a:solidFill>
                <a:srgbClr val="0070C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4592301" y="4811695"/>
            <a:ext cx="678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Землі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громадської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забудови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18,4451</a:t>
            </a:r>
            <a:r>
              <a:rPr lang="ru-RU" sz="1400" dirty="0">
                <a:solidFill>
                  <a:srgbClr val="45C1A4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га</a:t>
            </a:r>
            <a:endParaRPr lang="en-US" altLang="ko-KR" sz="1400" dirty="0">
              <a:solidFill>
                <a:srgbClr val="0070C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4589972" y="5065319"/>
            <a:ext cx="6776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Землі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промисловості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13,5409</a:t>
            </a:r>
            <a:r>
              <a:rPr lang="ru-RU" sz="1400" dirty="0">
                <a:solidFill>
                  <a:srgbClr val="45C1A4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га</a:t>
            </a:r>
            <a:endParaRPr lang="en-US" altLang="ko-KR" sz="1400" dirty="0">
              <a:solidFill>
                <a:srgbClr val="0070C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4409828" y="4590852"/>
            <a:ext cx="144000" cy="144000"/>
          </a:xfrm>
          <a:prstGeom prst="ellips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45C1A4"/>
              </a:solidFill>
              <a:latin typeface="Trebuchet MS" panose="020B0603020202020204" pitchFamily="34" charset="0"/>
            </a:endParaRPr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4412157" y="4882181"/>
            <a:ext cx="144000" cy="144000"/>
          </a:xfrm>
          <a:prstGeom prst="ellipse">
            <a:avLst/>
          </a:prstGeom>
          <a:solidFill>
            <a:srgbClr val="D5E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45C1A4"/>
              </a:solidFill>
              <a:latin typeface="Trebuchet MS" panose="020B0603020202020204" pitchFamily="34" charset="0"/>
            </a:endParaRPr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4409828" y="5426461"/>
            <a:ext cx="144000" cy="144000"/>
          </a:xfrm>
          <a:prstGeom prst="ellipse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45C1A4"/>
              </a:solidFill>
              <a:latin typeface="Trebuchet MS" panose="020B0603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4589972" y="5349897"/>
            <a:ext cx="6776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Землі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державної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власності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5,1453</a:t>
            </a:r>
            <a:r>
              <a:rPr lang="ru-RU" sz="1400" dirty="0">
                <a:solidFill>
                  <a:srgbClr val="45C1A4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га</a:t>
            </a:r>
            <a:endParaRPr lang="en-US" altLang="ko-KR" sz="1400" dirty="0">
              <a:solidFill>
                <a:srgbClr val="0070C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4407277" y="5747313"/>
            <a:ext cx="144000" cy="144000"/>
          </a:xfrm>
          <a:prstGeom prst="ellipse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45C1A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7" name="Группа 26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48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Прямоугольник 28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defTabSz="346591" hangingPunct="0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  <a:latin typeface="Trebuchet MS" panose="020B0603020202020204" pitchFamily="34" charset="0"/>
                <a:sym typeface="PT Sans"/>
              </a:endParaRPr>
            </a:p>
          </p:txBody>
        </p:sp>
      </p:grpSp>
      <p:sp>
        <p:nvSpPr>
          <p:cNvPr id="52" name="Скругленный прямоугольник 32"/>
          <p:cNvSpPr>
            <a:spLocks/>
          </p:cNvSpPr>
          <p:nvPr/>
        </p:nvSpPr>
        <p:spPr>
          <a:xfrm>
            <a:off x="85726" y="627510"/>
            <a:ext cx="11991974" cy="6135241"/>
          </a:xfrm>
          <a:prstGeom prst="roundRect">
            <a:avLst>
              <a:gd name="adj" fmla="val 6859"/>
            </a:avLst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4599497" y="5652270"/>
            <a:ext cx="6812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Землі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іншого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призначення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19,529</a:t>
            </a:r>
            <a:r>
              <a:rPr lang="ru-RU" sz="1400" dirty="0">
                <a:solidFill>
                  <a:srgbClr val="45C1A4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га</a:t>
            </a:r>
            <a:endParaRPr lang="en-US" altLang="ko-KR" sz="1400" dirty="0">
              <a:solidFill>
                <a:srgbClr val="0070C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53" name="Oval 56">
            <a:extLst>
              <a:ext uri="{FF2B5EF4-FFF2-40B4-BE49-F238E27FC236}">
                <a16:creationId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4409828" y="5136618"/>
            <a:ext cx="144000" cy="144000"/>
          </a:xfrm>
          <a:prstGeom prst="ellipse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45C1A4"/>
              </a:solidFill>
              <a:latin typeface="Trebuchet MS" panose="020B0603020202020204" pitchFamily="34" charset="0"/>
            </a:endParaRPr>
          </a:p>
        </p:txBody>
      </p:sp>
      <p:sp>
        <p:nvSpPr>
          <p:cNvPr id="46" name="Shape 275"/>
          <p:cNvSpPr>
            <a:spLocks/>
          </p:cNvSpPr>
          <p:nvPr/>
        </p:nvSpPr>
        <p:spPr>
          <a:xfrm>
            <a:off x="8696528" y="60935"/>
            <a:ext cx="3142036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 defTabSz="346591" hangingPunct="0"/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Основні</a:t>
            </a:r>
            <a:r>
              <a:rPr lang="ru-RU" sz="2800" kern="0" dirty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підсумки</a:t>
            </a:r>
            <a:endParaRPr lang="ru-RU" sz="2800" kern="0" dirty="0">
              <a:solidFill>
                <a:srgbClr val="00B05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увати 33"/>
          <p:cNvGrpSpPr>
            <a:grpSpLocks noChangeAspect="1"/>
          </p:cNvGrpSpPr>
          <p:nvPr/>
        </p:nvGrpSpPr>
        <p:grpSpPr>
          <a:xfrm>
            <a:off x="929666" y="1915223"/>
            <a:ext cx="10530285" cy="3595981"/>
            <a:chOff x="927426" y="1822660"/>
            <a:chExt cx="10360920" cy="3879044"/>
          </a:xfrm>
        </p:grpSpPr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8ED3A201-3DDC-4437-A4E9-B1416DBC7365}"/>
                </a:ext>
              </a:extLst>
            </p:cNvPr>
            <p:cNvSpPr/>
            <p:nvPr/>
          </p:nvSpPr>
          <p:spPr>
            <a:xfrm>
              <a:off x="5018798" y="2821704"/>
              <a:ext cx="2031789" cy="2160000"/>
            </a:xfrm>
            <a:prstGeom prst="blockArc">
              <a:avLst>
                <a:gd name="adj1" fmla="val 12302498"/>
                <a:gd name="adj2" fmla="val 20207469"/>
                <a:gd name="adj3" fmla="val 121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0792B7A7-E2E1-4D08-BE77-99108B7E5F74}"/>
                </a:ext>
              </a:extLst>
            </p:cNvPr>
            <p:cNvSpPr/>
            <p:nvPr/>
          </p:nvSpPr>
          <p:spPr>
            <a:xfrm>
              <a:off x="4298798" y="2101704"/>
              <a:ext cx="3386317" cy="3600000"/>
            </a:xfrm>
            <a:prstGeom prst="blockArc">
              <a:avLst>
                <a:gd name="adj1" fmla="val 14041284"/>
                <a:gd name="adj2" fmla="val 8836579"/>
                <a:gd name="adj3" fmla="val 830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115BF033-2535-4E0A-AFDC-960B91B673AA}"/>
                </a:ext>
              </a:extLst>
            </p:cNvPr>
            <p:cNvSpPr/>
            <p:nvPr/>
          </p:nvSpPr>
          <p:spPr>
            <a:xfrm>
              <a:off x="4658798" y="2461704"/>
              <a:ext cx="2709053" cy="2880000"/>
            </a:xfrm>
            <a:prstGeom prst="blockArc">
              <a:avLst>
                <a:gd name="adj1" fmla="val 13129852"/>
                <a:gd name="adj2" fmla="val 3776812"/>
                <a:gd name="adj3" fmla="val 924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36FA9A26-F74C-4FE0-A15D-50293010B66F}"/>
                </a:ext>
              </a:extLst>
            </p:cNvPr>
            <p:cNvSpPr/>
            <p:nvPr/>
          </p:nvSpPr>
          <p:spPr>
            <a:xfrm>
              <a:off x="5378798" y="3181704"/>
              <a:ext cx="1354527" cy="1440000"/>
            </a:xfrm>
            <a:prstGeom prst="blockArc">
              <a:avLst>
                <a:gd name="adj1" fmla="val 6366637"/>
                <a:gd name="adj2" fmla="val 11685274"/>
                <a:gd name="adj3" fmla="val 1738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7244A8-32C0-44A5-A166-6CF39D70F65E}"/>
                </a:ext>
              </a:extLst>
            </p:cNvPr>
            <p:cNvCxnSpPr>
              <a:cxnSpLocks/>
            </p:cNvCxnSpPr>
            <p:nvPr/>
          </p:nvCxnSpPr>
          <p:spPr>
            <a:xfrm>
              <a:off x="927427" y="4255803"/>
              <a:ext cx="3117717" cy="0"/>
            </a:xfrm>
            <a:prstGeom prst="line">
              <a:avLst/>
            </a:prstGeom>
            <a:ln>
              <a:solidFill>
                <a:srgbClr val="45C1A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EB8753F-C3EC-4558-A717-32DF137AF5AD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 flipV="1">
              <a:off x="4061059" y="3065503"/>
              <a:ext cx="1004688" cy="1190301"/>
            </a:xfrm>
            <a:prstGeom prst="line">
              <a:avLst/>
            </a:prstGeom>
            <a:ln w="12700">
              <a:solidFill>
                <a:srgbClr val="45C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onut 11">
              <a:extLst>
                <a:ext uri="{FF2B5EF4-FFF2-40B4-BE49-F238E27FC236}">
                  <a16:creationId xmlns:a16="http://schemas.microsoft.com/office/drawing/2014/main" id="{993C6672-BE50-4F93-9FAA-45D97D84267B}"/>
                </a:ext>
              </a:extLst>
            </p:cNvPr>
            <p:cNvSpPr/>
            <p:nvPr/>
          </p:nvSpPr>
          <p:spPr>
            <a:xfrm>
              <a:off x="10587316" y="2019521"/>
              <a:ext cx="701030" cy="745342"/>
            </a:xfrm>
            <a:prstGeom prst="donut">
              <a:avLst>
                <a:gd name="adj" fmla="val 87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7F1AEF-1CBF-4D89-8062-B960071CEC9F}"/>
                </a:ext>
              </a:extLst>
            </p:cNvPr>
            <p:cNvCxnSpPr>
              <a:cxnSpLocks/>
            </p:cNvCxnSpPr>
            <p:nvPr/>
          </p:nvCxnSpPr>
          <p:spPr>
            <a:xfrm>
              <a:off x="8025320" y="1831477"/>
              <a:ext cx="3263026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1458D4-BF4C-4A74-BA88-4833DD35AD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428" y="1881948"/>
              <a:ext cx="3371371" cy="0"/>
            </a:xfrm>
            <a:prstGeom prst="line">
              <a:avLst/>
            </a:prstGeom>
            <a:ln>
              <a:solidFill>
                <a:srgbClr val="B9D53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A63A6B9-A523-4BEF-8425-04EF764F4038}"/>
                </a:ext>
              </a:extLst>
            </p:cNvPr>
            <p:cNvCxnSpPr>
              <a:cxnSpLocks/>
            </p:cNvCxnSpPr>
            <p:nvPr/>
          </p:nvCxnSpPr>
          <p:spPr>
            <a:xfrm>
              <a:off x="8180963" y="4255803"/>
              <a:ext cx="3107383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onut 15">
              <a:extLst>
                <a:ext uri="{FF2B5EF4-FFF2-40B4-BE49-F238E27FC236}">
                  <a16:creationId xmlns:a16="http://schemas.microsoft.com/office/drawing/2014/main" id="{7C9BCA0E-D73E-4317-894A-DDF4C253FE93}"/>
                </a:ext>
              </a:extLst>
            </p:cNvPr>
            <p:cNvSpPr/>
            <p:nvPr/>
          </p:nvSpPr>
          <p:spPr>
            <a:xfrm>
              <a:off x="10587316" y="4346863"/>
              <a:ext cx="701030" cy="701029"/>
            </a:xfrm>
            <a:prstGeom prst="donut">
              <a:avLst>
                <a:gd name="adj" fmla="val 873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Donut 16">
              <a:extLst>
                <a:ext uri="{FF2B5EF4-FFF2-40B4-BE49-F238E27FC236}">
                  <a16:creationId xmlns:a16="http://schemas.microsoft.com/office/drawing/2014/main" id="{A2ABBC12-31A0-4F52-A86D-400E207032E3}"/>
                </a:ext>
              </a:extLst>
            </p:cNvPr>
            <p:cNvSpPr/>
            <p:nvPr/>
          </p:nvSpPr>
          <p:spPr>
            <a:xfrm>
              <a:off x="927426" y="2019522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rgbClr val="B9D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Donut 17">
              <a:extLst>
                <a:ext uri="{FF2B5EF4-FFF2-40B4-BE49-F238E27FC236}">
                  <a16:creationId xmlns:a16="http://schemas.microsoft.com/office/drawing/2014/main" id="{4DB93678-BFFF-4A51-8E5A-9109D37D3778}"/>
                </a:ext>
              </a:extLst>
            </p:cNvPr>
            <p:cNvSpPr/>
            <p:nvPr/>
          </p:nvSpPr>
          <p:spPr>
            <a:xfrm>
              <a:off x="927426" y="4346862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rgbClr val="45C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1844AE9-71B7-4FDB-B2C8-7F8C8BED5BF4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>
              <a:off x="4305930" y="1881948"/>
              <a:ext cx="791497" cy="668855"/>
            </a:xfrm>
            <a:prstGeom prst="line">
              <a:avLst/>
            </a:prstGeom>
            <a:ln>
              <a:solidFill>
                <a:srgbClr val="B9D53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09ADD4-ED89-4E4F-BFCF-3BEF764BD85C}"/>
                </a:ext>
              </a:extLst>
            </p:cNvPr>
            <p:cNvCxnSpPr>
              <a:cxnSpLocks/>
              <a:endCxn id="3" idx="1"/>
            </p:cNvCxnSpPr>
            <p:nvPr/>
          </p:nvCxnSpPr>
          <p:spPr>
            <a:xfrm flipH="1">
              <a:off x="6853792" y="1822660"/>
              <a:ext cx="1171531" cy="1693988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ABDBAD6-2B82-4B5A-93BB-7837BD919D17}"/>
                </a:ext>
              </a:extLst>
            </p:cNvPr>
            <p:cNvSpPr txBox="1"/>
            <p:nvPr/>
          </p:nvSpPr>
          <p:spPr>
            <a:xfrm>
              <a:off x="5680372" y="3647118"/>
              <a:ext cx="859157" cy="431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rPr>
                <a:t>862</a:t>
              </a:r>
              <a:endPara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DFFF3A9-6FA9-4C0F-8625-A8EFFA16986E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5905082" y="4255808"/>
              <a:ext cx="2275877" cy="218977"/>
            </a:xfrm>
            <a:prstGeom prst="line">
              <a:avLst/>
            </a:prstGeom>
            <a:ln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1E12A027-893B-4159-B261-39DA5A887B74}"/>
                </a:ext>
              </a:extLst>
            </p:cNvPr>
            <p:cNvSpPr/>
            <p:nvPr/>
          </p:nvSpPr>
          <p:spPr>
            <a:xfrm flipH="1">
              <a:off x="10741926" y="4536522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32" name="Teardrop 1">
              <a:extLst>
                <a:ext uri="{FF2B5EF4-FFF2-40B4-BE49-F238E27FC236}">
                  <a16:creationId xmlns:a16="http://schemas.microsoft.com/office/drawing/2014/main" id="{52539C26-2771-41A3-B43B-491CAC30639B}"/>
                </a:ext>
              </a:extLst>
            </p:cNvPr>
            <p:cNvSpPr/>
            <p:nvPr/>
          </p:nvSpPr>
          <p:spPr>
            <a:xfrm rot="18805991">
              <a:off x="1077694" y="2168985"/>
              <a:ext cx="400494" cy="396315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B9D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3" name="Rectangle 130">
              <a:extLst>
                <a:ext uri="{FF2B5EF4-FFF2-40B4-BE49-F238E27FC236}">
                  <a16:creationId xmlns:a16="http://schemas.microsoft.com/office/drawing/2014/main" id="{E50EA2B0-FB9A-48A6-8A15-EC192A7E2AF0}"/>
                </a:ext>
              </a:extLst>
            </p:cNvPr>
            <p:cNvSpPr/>
            <p:nvPr/>
          </p:nvSpPr>
          <p:spPr>
            <a:xfrm>
              <a:off x="10750984" y="2201925"/>
              <a:ext cx="338397" cy="339933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5" name="Block Arc 25">
              <a:extLst>
                <a:ext uri="{FF2B5EF4-FFF2-40B4-BE49-F238E27FC236}">
                  <a16:creationId xmlns:a16="http://schemas.microsoft.com/office/drawing/2014/main" id="{45B44208-B096-4AB5-90B2-A5D5BD9E62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6051" y="4474845"/>
              <a:ext cx="283779" cy="409976"/>
            </a:xfrm>
            <a:custGeom>
              <a:avLst/>
              <a:gdLst/>
              <a:ahLst/>
              <a:cxnLst/>
              <a:rect l="l" t="t" r="r" b="b"/>
              <a:pathLst>
                <a:path w="2215656" h="3200962">
                  <a:moveTo>
                    <a:pt x="1107829" y="2097026"/>
                  </a:moveTo>
                  <a:cubicBezTo>
                    <a:pt x="1025315" y="2097026"/>
                    <a:pt x="958423" y="2163918"/>
                    <a:pt x="958423" y="2246432"/>
                  </a:cubicBezTo>
                  <a:cubicBezTo>
                    <a:pt x="958423" y="2302715"/>
                    <a:pt x="989546" y="2351730"/>
                    <a:pt x="1036590" y="2375275"/>
                  </a:cubicBezTo>
                  <a:lnTo>
                    <a:pt x="985422" y="2684898"/>
                  </a:lnTo>
                  <a:lnTo>
                    <a:pt x="1230236" y="2684898"/>
                  </a:lnTo>
                  <a:lnTo>
                    <a:pt x="1179068" y="2375275"/>
                  </a:lnTo>
                  <a:cubicBezTo>
                    <a:pt x="1226112" y="2351730"/>
                    <a:pt x="1257234" y="2302715"/>
                    <a:pt x="1257234" y="2246432"/>
                  </a:cubicBezTo>
                  <a:cubicBezTo>
                    <a:pt x="1257234" y="2163918"/>
                    <a:pt x="1190343" y="2097026"/>
                    <a:pt x="1107829" y="2097026"/>
                  </a:cubicBezTo>
                  <a:close/>
                  <a:moveTo>
                    <a:pt x="1102513" y="266871"/>
                  </a:moveTo>
                  <a:cubicBezTo>
                    <a:pt x="874876" y="269781"/>
                    <a:pt x="691868" y="455143"/>
                    <a:pt x="691868" y="682798"/>
                  </a:cubicBezTo>
                  <a:lnTo>
                    <a:pt x="690469" y="682798"/>
                  </a:lnTo>
                  <a:lnTo>
                    <a:pt x="690469" y="1580962"/>
                  </a:lnTo>
                  <a:lnTo>
                    <a:pt x="1525188" y="1580962"/>
                  </a:lnTo>
                  <a:lnTo>
                    <a:pt x="1525188" y="672127"/>
                  </a:lnTo>
                  <a:lnTo>
                    <a:pt x="1523654" y="672166"/>
                  </a:lnTo>
                  <a:cubicBezTo>
                    <a:pt x="1517835" y="444585"/>
                    <a:pt x="1330149" y="263961"/>
                    <a:pt x="1102513" y="266871"/>
                  </a:cubicBezTo>
                  <a:close/>
                  <a:moveTo>
                    <a:pt x="1099102" y="56"/>
                  </a:moveTo>
                  <a:cubicBezTo>
                    <a:pt x="1472767" y="-4720"/>
                    <a:pt x="1780852" y="291773"/>
                    <a:pt x="1790404" y="665346"/>
                  </a:cubicBezTo>
                  <a:lnTo>
                    <a:pt x="1742843" y="666562"/>
                  </a:lnTo>
                  <a:lnTo>
                    <a:pt x="1790627" y="666562"/>
                  </a:lnTo>
                  <a:lnTo>
                    <a:pt x="1790627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425030" y="1580962"/>
                  </a:lnTo>
                  <a:lnTo>
                    <a:pt x="425030" y="676764"/>
                  </a:lnTo>
                  <a:lnTo>
                    <a:pt x="425634" y="676764"/>
                  </a:lnTo>
                  <a:cubicBezTo>
                    <a:pt x="428273" y="305830"/>
                    <a:pt x="727452" y="4806"/>
                    <a:pt x="1099102" y="56"/>
                  </a:cubicBez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9" name="Группа 73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50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80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" name="Прямокутник 1"/>
          <p:cNvSpPr/>
          <p:nvPr/>
        </p:nvSpPr>
        <p:spPr>
          <a:xfrm>
            <a:off x="812479" y="5594164"/>
            <a:ext cx="4625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Передано в постійне користування суб'єктам господарювання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15,5267 га</a:t>
            </a:r>
          </a:p>
        </p:txBody>
      </p:sp>
      <p:sp>
        <p:nvSpPr>
          <p:cNvPr id="53" name="Прямокутник 52"/>
          <p:cNvSpPr/>
          <p:nvPr/>
        </p:nvSpPr>
        <p:spPr>
          <a:xfrm>
            <a:off x="5972288" y="5552958"/>
            <a:ext cx="5968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Надано дозволів на проведення експертної  грошової оцінки земель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46,9200 </a:t>
            </a:r>
            <a:r>
              <a:rPr lang="uk-UA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га</a:t>
            </a:r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 (з 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них протягом року продано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18,9861 </a:t>
            </a:r>
            <a:r>
              <a:rPr lang="uk-UA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га</a:t>
            </a:r>
            <a:r>
              <a:rPr lang="uk-UA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</a:t>
            </a:r>
            <a:endParaRPr lang="uk-UA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4" name="Прямокутник 53"/>
          <p:cNvSpPr/>
          <p:nvPr/>
        </p:nvSpPr>
        <p:spPr>
          <a:xfrm>
            <a:off x="804567" y="6004535"/>
            <a:ext cx="4947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Надано дозволів на розробку документації із землеустрою юридичним особам та ФОП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148,2339 га</a:t>
            </a:r>
          </a:p>
        </p:txBody>
      </p:sp>
      <p:sp>
        <p:nvSpPr>
          <p:cNvPr id="57" name="Прямокутник 56"/>
          <p:cNvSpPr/>
          <p:nvPr/>
        </p:nvSpPr>
        <p:spPr>
          <a:xfrm>
            <a:off x="5972289" y="6013151"/>
            <a:ext cx="5269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В рамках інвентаризації земель оборони надано дозволів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10,9947 га, 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в </a:t>
            </a:r>
            <a:r>
              <a:rPr lang="uk-UA" sz="1400" b="1" dirty="0" err="1">
                <a:solidFill>
                  <a:srgbClr val="0070C0"/>
                </a:solidFill>
                <a:latin typeface="Trebuchet MS" pitchFamily="34" charset="0"/>
              </a:rPr>
              <a:t>т.ч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. КЕВ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7,6000 га</a:t>
            </a:r>
          </a:p>
        </p:txBody>
      </p:sp>
      <p:sp>
        <p:nvSpPr>
          <p:cNvPr id="58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11462260" y="5831832"/>
            <a:ext cx="478148" cy="588017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B9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244513" y="5831832"/>
            <a:ext cx="478148" cy="588017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B9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Shape 275"/>
          <p:cNvSpPr>
            <a:spLocks/>
          </p:cNvSpPr>
          <p:nvPr/>
        </p:nvSpPr>
        <p:spPr>
          <a:xfrm>
            <a:off x="8696528" y="60935"/>
            <a:ext cx="3142036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 defTabSz="346591" hangingPunct="0"/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Основні</a:t>
            </a:r>
            <a:r>
              <a:rPr lang="ru-RU" sz="2800" kern="0" dirty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підсумки</a:t>
            </a:r>
            <a:endParaRPr lang="ru-RU" sz="2800" kern="0" dirty="0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52" name="Прямоугольник 98"/>
          <p:cNvSpPr/>
          <p:nvPr/>
        </p:nvSpPr>
        <p:spPr>
          <a:xfrm>
            <a:off x="1378713" y="1068841"/>
            <a:ext cx="9405997" cy="808206"/>
          </a:xfrm>
          <a:prstGeom prst="rect">
            <a:avLst/>
          </a:prstGeom>
        </p:spPr>
        <p:txBody>
          <a:bodyPr wrap="square" lIns="38391" tIns="19195" rIns="38391" bIns="19195" anchor="b">
            <a:sp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Розглянуто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2533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звернень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фізичних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осіб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розгляд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сесії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міської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ради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винесено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862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питання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з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яких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</a:p>
          <a:p>
            <a:pPr algn="ctr"/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3" name="Скругленный прямоугольник 66"/>
          <p:cNvSpPr>
            <a:spLocks/>
          </p:cNvSpPr>
          <p:nvPr/>
        </p:nvSpPr>
        <p:spPr>
          <a:xfrm>
            <a:off x="85726" y="785842"/>
            <a:ext cx="11991974" cy="5976909"/>
          </a:xfrm>
          <a:prstGeom prst="roundRect">
            <a:avLst>
              <a:gd name="adj" fmla="val 6859"/>
            </a:avLst>
          </a:prstGeom>
          <a:noFill/>
          <a:ln w="25400" cap="flat" cmpd="sng" algn="ctr">
            <a:solidFill>
              <a:srgbClr val="45C1A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rgbClr val="A6A7AC"/>
              </a:solidFill>
              <a:effectLst/>
              <a:uLnTx/>
              <a:uFillTx/>
              <a:latin typeface="Montserrat-Regular"/>
              <a:sym typeface="PT Sans"/>
            </a:endParaRPr>
          </a:p>
        </p:txBody>
      </p:sp>
      <p:sp>
        <p:nvSpPr>
          <p:cNvPr id="64" name="Скругленный прямоугольник 68"/>
          <p:cNvSpPr/>
          <p:nvPr/>
        </p:nvSpPr>
        <p:spPr>
          <a:xfrm>
            <a:off x="4500999" y="572952"/>
            <a:ext cx="3161427" cy="425781"/>
          </a:xfrm>
          <a:prstGeom prst="roundRect">
            <a:avLst>
              <a:gd name="adj" fmla="val 35715"/>
            </a:avLst>
          </a:prstGeom>
          <a:solidFill>
            <a:srgbClr val="45C1A4"/>
          </a:solidFill>
          <a:ln w="9525" cap="flat" cmpd="sng" algn="ctr">
            <a:solidFill>
              <a:srgbClr val="773F9B">
                <a:shade val="95000"/>
                <a:satMod val="104999"/>
              </a:srgb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34659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Сектор </a:t>
            </a: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обслуговування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</a:t>
            </a:r>
          </a:p>
          <a:p>
            <a:pPr marL="0" marR="0" lvl="0" indent="0" algn="ctr" defTabSz="34659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юридичних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</a:t>
            </a: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осіб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ДЗР</a:t>
            </a:r>
          </a:p>
        </p:txBody>
      </p:sp>
      <p:sp>
        <p:nvSpPr>
          <p:cNvPr id="70" name="Прямокутник 69"/>
          <p:cNvSpPr/>
          <p:nvPr/>
        </p:nvSpPr>
        <p:spPr>
          <a:xfrm>
            <a:off x="6075099" y="6431072"/>
            <a:ext cx="527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Прийнято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участь у </a:t>
            </a:r>
            <a:r>
              <a:rPr lang="uk-UA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</a:t>
            </a:r>
            <a:r>
              <a:rPr lang="en-US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громадських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слуханнях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A5CF6E9-6FC1-4321-BD65-30CCF813E795}"/>
              </a:ext>
            </a:extLst>
          </p:cNvPr>
          <p:cNvSpPr txBox="1"/>
          <p:nvPr/>
        </p:nvSpPr>
        <p:spPr>
          <a:xfrm>
            <a:off x="1817586" y="1929857"/>
            <a:ext cx="1860429" cy="105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Не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пов’язаних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із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розробленням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землевпорядної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документації</a:t>
            </a:r>
            <a:endParaRPr lang="en-GB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ABDBAD6-2B82-4B5A-93BB-7837BD919D17}"/>
              </a:ext>
            </a:extLst>
          </p:cNvPr>
          <p:cNvSpPr txBox="1"/>
          <p:nvPr/>
        </p:nvSpPr>
        <p:spPr>
          <a:xfrm>
            <a:off x="1741218" y="1648499"/>
            <a:ext cx="184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552</a:t>
            </a:r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82EB56F-0971-4CE8-A459-AAC8C6620037}"/>
              </a:ext>
            </a:extLst>
          </p:cNvPr>
          <p:cNvSpPr txBox="1"/>
          <p:nvPr/>
        </p:nvSpPr>
        <p:spPr>
          <a:xfrm>
            <a:off x="1817585" y="4202117"/>
            <a:ext cx="1977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Надано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дозволів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на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розроблення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землевпорядної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документації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D142B24-26A0-400D-9EC1-1260B776A660}"/>
              </a:ext>
            </a:extLst>
          </p:cNvPr>
          <p:cNvSpPr txBox="1"/>
          <p:nvPr/>
        </p:nvSpPr>
        <p:spPr>
          <a:xfrm>
            <a:off x="1650915" y="3834092"/>
            <a:ext cx="1886526" cy="362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162</a:t>
            </a:r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8CF3649-26B0-4090-9EFF-8B55E02651F0}"/>
              </a:ext>
            </a:extLst>
          </p:cNvPr>
          <p:cNvSpPr txBox="1"/>
          <p:nvPr/>
        </p:nvSpPr>
        <p:spPr>
          <a:xfrm>
            <a:off x="8721499" y="1985584"/>
            <a:ext cx="1902700" cy="81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Затвердження землевпорядної документації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064302E-0B81-4746-91A0-240C5C17863A}"/>
              </a:ext>
            </a:extLst>
          </p:cNvPr>
          <p:cNvSpPr txBox="1"/>
          <p:nvPr/>
        </p:nvSpPr>
        <p:spPr>
          <a:xfrm>
            <a:off x="8600814" y="1608895"/>
            <a:ext cx="1886526" cy="362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139</a:t>
            </a:r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55DCE25-C687-4009-9834-DBC65620A5B6}"/>
              </a:ext>
            </a:extLst>
          </p:cNvPr>
          <p:cNvSpPr txBox="1"/>
          <p:nvPr/>
        </p:nvSpPr>
        <p:spPr>
          <a:xfrm>
            <a:off x="8691821" y="3849015"/>
            <a:ext cx="184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9</a:t>
            </a:r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3B1A1E-AD2B-4FB9-916E-9D0BC210A00C}"/>
              </a:ext>
            </a:extLst>
          </p:cNvPr>
          <p:cNvSpPr txBox="1"/>
          <p:nvPr/>
        </p:nvSpPr>
        <p:spPr>
          <a:xfrm>
            <a:off x="8725784" y="4194728"/>
            <a:ext cx="205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207A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Відмов на подані звернення</a:t>
            </a:r>
            <a:endParaRPr lang="en-GB" sz="1600" b="1" dirty="0">
              <a:solidFill>
                <a:srgbClr val="207A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812479" y="6435241"/>
            <a:ext cx="527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Передано у власність ОСББ (в кількості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7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)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0,8997 га</a:t>
            </a:r>
          </a:p>
        </p:txBody>
      </p:sp>
    </p:spTree>
    <p:extLst>
      <p:ext uri="{BB962C8B-B14F-4D97-AF65-F5344CB8AC3E}">
        <p14:creationId xmlns:p14="http://schemas.microsoft.com/office/powerpoint/2010/main" val="35563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увати 33"/>
          <p:cNvGrpSpPr>
            <a:grpSpLocks noChangeAspect="1"/>
          </p:cNvGrpSpPr>
          <p:nvPr/>
        </p:nvGrpSpPr>
        <p:grpSpPr>
          <a:xfrm>
            <a:off x="929666" y="1624339"/>
            <a:ext cx="10530285" cy="3886866"/>
            <a:chOff x="927426" y="1508878"/>
            <a:chExt cx="10360920" cy="4192826"/>
          </a:xfrm>
        </p:grpSpPr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8ED3A201-3DDC-4437-A4E9-B1416DBC7365}"/>
                </a:ext>
              </a:extLst>
            </p:cNvPr>
            <p:cNvSpPr/>
            <p:nvPr/>
          </p:nvSpPr>
          <p:spPr>
            <a:xfrm>
              <a:off x="5018798" y="2821704"/>
              <a:ext cx="2031789" cy="2160000"/>
            </a:xfrm>
            <a:prstGeom prst="blockArc">
              <a:avLst>
                <a:gd name="adj1" fmla="val 12302498"/>
                <a:gd name="adj2" fmla="val 20198413"/>
                <a:gd name="adj3" fmla="val 134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0792B7A7-E2E1-4D08-BE77-99108B7E5F74}"/>
                </a:ext>
              </a:extLst>
            </p:cNvPr>
            <p:cNvSpPr/>
            <p:nvPr/>
          </p:nvSpPr>
          <p:spPr>
            <a:xfrm>
              <a:off x="4298798" y="2101704"/>
              <a:ext cx="3386317" cy="3600000"/>
            </a:xfrm>
            <a:prstGeom prst="blockArc">
              <a:avLst>
                <a:gd name="adj1" fmla="val 14041284"/>
                <a:gd name="adj2" fmla="val 8836579"/>
                <a:gd name="adj3" fmla="val 830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115BF033-2535-4E0A-AFDC-960B91B673AA}"/>
                </a:ext>
              </a:extLst>
            </p:cNvPr>
            <p:cNvSpPr/>
            <p:nvPr/>
          </p:nvSpPr>
          <p:spPr>
            <a:xfrm>
              <a:off x="4658798" y="2461704"/>
              <a:ext cx="2709053" cy="2880000"/>
            </a:xfrm>
            <a:prstGeom prst="blockArc">
              <a:avLst>
                <a:gd name="adj1" fmla="val 13129852"/>
                <a:gd name="adj2" fmla="val 5939505"/>
                <a:gd name="adj3" fmla="val 922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36FA9A26-F74C-4FE0-A15D-50293010B66F}"/>
                </a:ext>
              </a:extLst>
            </p:cNvPr>
            <p:cNvSpPr/>
            <p:nvPr/>
          </p:nvSpPr>
          <p:spPr>
            <a:xfrm>
              <a:off x="5378798" y="3181704"/>
              <a:ext cx="1354527" cy="1440000"/>
            </a:xfrm>
            <a:prstGeom prst="blockArc">
              <a:avLst>
                <a:gd name="adj1" fmla="val 6366637"/>
                <a:gd name="adj2" fmla="val 12062265"/>
                <a:gd name="adj3" fmla="val 1876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7244A8-32C0-44A5-A166-6CF39D70F65E}"/>
                </a:ext>
              </a:extLst>
            </p:cNvPr>
            <p:cNvCxnSpPr>
              <a:cxnSpLocks/>
            </p:cNvCxnSpPr>
            <p:nvPr/>
          </p:nvCxnSpPr>
          <p:spPr>
            <a:xfrm>
              <a:off x="927427" y="4255803"/>
              <a:ext cx="3117717" cy="0"/>
            </a:xfrm>
            <a:prstGeom prst="line">
              <a:avLst/>
            </a:prstGeom>
            <a:ln>
              <a:solidFill>
                <a:srgbClr val="45C1A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EB8753F-C3EC-4558-A717-32DF137AF5AD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 flipV="1">
              <a:off x="4061059" y="3065278"/>
              <a:ext cx="1004432" cy="1190525"/>
            </a:xfrm>
            <a:prstGeom prst="line">
              <a:avLst/>
            </a:prstGeom>
            <a:ln w="12700">
              <a:solidFill>
                <a:srgbClr val="45C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onut 11">
              <a:extLst>
                <a:ext uri="{FF2B5EF4-FFF2-40B4-BE49-F238E27FC236}">
                  <a16:creationId xmlns:a16="http://schemas.microsoft.com/office/drawing/2014/main" id="{993C6672-BE50-4F93-9FAA-45D97D84267B}"/>
                </a:ext>
              </a:extLst>
            </p:cNvPr>
            <p:cNvSpPr/>
            <p:nvPr/>
          </p:nvSpPr>
          <p:spPr>
            <a:xfrm>
              <a:off x="10587316" y="2019521"/>
              <a:ext cx="701030" cy="745342"/>
            </a:xfrm>
            <a:prstGeom prst="donut">
              <a:avLst>
                <a:gd name="adj" fmla="val 87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7F1AEF-1CBF-4D89-8062-B960071CEC9F}"/>
                </a:ext>
              </a:extLst>
            </p:cNvPr>
            <p:cNvCxnSpPr>
              <a:cxnSpLocks/>
            </p:cNvCxnSpPr>
            <p:nvPr/>
          </p:nvCxnSpPr>
          <p:spPr>
            <a:xfrm>
              <a:off x="8025320" y="1831477"/>
              <a:ext cx="3263026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1458D4-BF4C-4A74-BA88-4833DD35AD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428" y="1881948"/>
              <a:ext cx="3371371" cy="0"/>
            </a:xfrm>
            <a:prstGeom prst="line">
              <a:avLst/>
            </a:prstGeom>
            <a:ln>
              <a:solidFill>
                <a:srgbClr val="B9D53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A63A6B9-A523-4BEF-8425-04EF764F4038}"/>
                </a:ext>
              </a:extLst>
            </p:cNvPr>
            <p:cNvCxnSpPr>
              <a:cxnSpLocks/>
            </p:cNvCxnSpPr>
            <p:nvPr/>
          </p:nvCxnSpPr>
          <p:spPr>
            <a:xfrm>
              <a:off x="8180963" y="4255803"/>
              <a:ext cx="3107383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onut 15">
              <a:extLst>
                <a:ext uri="{FF2B5EF4-FFF2-40B4-BE49-F238E27FC236}">
                  <a16:creationId xmlns:a16="http://schemas.microsoft.com/office/drawing/2014/main" id="{7C9BCA0E-D73E-4317-894A-DDF4C253FE93}"/>
                </a:ext>
              </a:extLst>
            </p:cNvPr>
            <p:cNvSpPr/>
            <p:nvPr/>
          </p:nvSpPr>
          <p:spPr>
            <a:xfrm>
              <a:off x="10587316" y="4346863"/>
              <a:ext cx="701030" cy="701029"/>
            </a:xfrm>
            <a:prstGeom prst="donut">
              <a:avLst>
                <a:gd name="adj" fmla="val 873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Donut 16">
              <a:extLst>
                <a:ext uri="{FF2B5EF4-FFF2-40B4-BE49-F238E27FC236}">
                  <a16:creationId xmlns:a16="http://schemas.microsoft.com/office/drawing/2014/main" id="{A2ABBC12-31A0-4F52-A86D-400E207032E3}"/>
                </a:ext>
              </a:extLst>
            </p:cNvPr>
            <p:cNvSpPr/>
            <p:nvPr/>
          </p:nvSpPr>
          <p:spPr>
            <a:xfrm>
              <a:off x="927426" y="2019522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rgbClr val="B9D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Donut 17">
              <a:extLst>
                <a:ext uri="{FF2B5EF4-FFF2-40B4-BE49-F238E27FC236}">
                  <a16:creationId xmlns:a16="http://schemas.microsoft.com/office/drawing/2014/main" id="{4DB93678-BFFF-4A51-8E5A-9109D37D3778}"/>
                </a:ext>
              </a:extLst>
            </p:cNvPr>
            <p:cNvSpPr/>
            <p:nvPr/>
          </p:nvSpPr>
          <p:spPr>
            <a:xfrm>
              <a:off x="927426" y="4346862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rgbClr val="45C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1844AE9-71B7-4FDB-B2C8-7F8C8BED5BF4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>
              <a:off x="4305930" y="1881948"/>
              <a:ext cx="791497" cy="668855"/>
            </a:xfrm>
            <a:prstGeom prst="line">
              <a:avLst/>
            </a:prstGeom>
            <a:ln>
              <a:solidFill>
                <a:srgbClr val="B9D53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09ADD4-ED89-4E4F-BFCF-3BEF764BD85C}"/>
                </a:ext>
              </a:extLst>
            </p:cNvPr>
            <p:cNvCxnSpPr>
              <a:cxnSpLocks/>
              <a:endCxn id="3" idx="1"/>
            </p:cNvCxnSpPr>
            <p:nvPr/>
          </p:nvCxnSpPr>
          <p:spPr>
            <a:xfrm flipH="1">
              <a:off x="6841200" y="1822660"/>
              <a:ext cx="1184122" cy="1697147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F663430-B9EF-4D45-832E-4F311313FE21}"/>
                </a:ext>
              </a:extLst>
            </p:cNvPr>
            <p:cNvGrpSpPr/>
            <p:nvPr/>
          </p:nvGrpSpPr>
          <p:grpSpPr>
            <a:xfrm>
              <a:off x="1718790" y="3897313"/>
              <a:ext cx="8751395" cy="1458360"/>
              <a:chOff x="2556014" y="3744892"/>
              <a:chExt cx="4473538" cy="145836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5CF6E9-6FC1-4321-BD65-30CCF813E795}"/>
                  </a:ext>
                </a:extLst>
              </p:cNvPr>
              <p:cNvSpPr txBox="1"/>
              <p:nvPr/>
            </p:nvSpPr>
            <p:spPr>
              <a:xfrm>
                <a:off x="6093834" y="4061672"/>
                <a:ext cx="935718" cy="114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Не </a:t>
                </a: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пов’язаних</a:t>
                </a:r>
                <a:r>
                  <a:rPr lang="ru-RU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із</a:t>
                </a:r>
                <a:r>
                  <a:rPr lang="ru-RU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розробленням</a:t>
                </a:r>
                <a:r>
                  <a:rPr lang="ru-RU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землевпорядної</a:t>
                </a:r>
                <a:r>
                  <a:rPr lang="ru-RU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документації</a:t>
                </a:r>
                <a:endParaRPr lang="en-GB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5DCE25-C687-4009-9834-DBC65620A5B6}"/>
                  </a:ext>
                </a:extLst>
              </p:cNvPr>
              <p:cNvSpPr txBox="1"/>
              <p:nvPr/>
            </p:nvSpPr>
            <p:spPr>
              <a:xfrm>
                <a:off x="2556014" y="3744892"/>
                <a:ext cx="927764" cy="398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altLang="ko-KR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cs typeface="Arial" pitchFamily="34" charset="0"/>
                  </a:rPr>
                  <a:t>503</a:t>
                </a:r>
                <a:endParaRPr lang="ko-KR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BE838CC-4E94-4F4E-BEFE-4185920FB9F5}"/>
                </a:ext>
              </a:extLst>
            </p:cNvPr>
            <p:cNvGrpSpPr/>
            <p:nvPr/>
          </p:nvGrpSpPr>
          <p:grpSpPr>
            <a:xfrm>
              <a:off x="1725925" y="1534940"/>
              <a:ext cx="9071076" cy="2543783"/>
              <a:chOff x="2559661" y="3798731"/>
              <a:chExt cx="4636953" cy="2543783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D3B1A1E-AD2B-4FB9-916E-9D0BC210A00C}"/>
                  </a:ext>
                </a:extLst>
              </p:cNvPr>
              <p:cNvSpPr txBox="1"/>
              <p:nvPr/>
            </p:nvSpPr>
            <p:spPr>
              <a:xfrm>
                <a:off x="5804911" y="4092020"/>
                <a:ext cx="1391703" cy="116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uk-UA" sz="1600" b="1" dirty="0">
                    <a:solidFill>
                      <a:srgbClr val="207AB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Відмов у наданні дозволу на розроблення землевпорядної документації</a:t>
                </a:r>
                <a:endParaRPr lang="en-GB" sz="1600" b="1" dirty="0">
                  <a:solidFill>
                    <a:srgbClr val="207AB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BDBAD6-2B82-4B5A-93BB-7837BD919D17}"/>
                  </a:ext>
                </a:extLst>
              </p:cNvPr>
              <p:cNvSpPr txBox="1"/>
              <p:nvPr/>
            </p:nvSpPr>
            <p:spPr>
              <a:xfrm>
                <a:off x="2559661" y="3798731"/>
                <a:ext cx="927763" cy="398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altLang="ko-KR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cs typeface="Arial" pitchFamily="34" charset="0"/>
                  </a:rPr>
                  <a:t>516</a:t>
                </a:r>
                <a:endParaRPr lang="ko-KR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ABDBAD6-2B82-4B5A-93BB-7837BD919D17}"/>
                  </a:ext>
                </a:extLst>
              </p:cNvPr>
              <p:cNvSpPr txBox="1"/>
              <p:nvPr/>
            </p:nvSpPr>
            <p:spPr>
              <a:xfrm>
                <a:off x="4581096" y="5910909"/>
                <a:ext cx="439184" cy="431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altLang="ko-KR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cs typeface="Arial" pitchFamily="34" charset="0"/>
                  </a:rPr>
                  <a:t>1150</a:t>
                </a:r>
                <a:endParaRPr lang="ko-KR" alt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DFFF3A9-6FA9-4C0F-8625-A8EFFA16986E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5907608" y="4255807"/>
              <a:ext cx="2273351" cy="209389"/>
            </a:xfrm>
            <a:prstGeom prst="line">
              <a:avLst/>
            </a:prstGeom>
            <a:ln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B23CF7C-F643-48A1-9673-7D447E0B7A97}"/>
                </a:ext>
              </a:extLst>
            </p:cNvPr>
            <p:cNvGrpSpPr/>
            <p:nvPr/>
          </p:nvGrpSpPr>
          <p:grpSpPr>
            <a:xfrm>
              <a:off x="1779380" y="3928532"/>
              <a:ext cx="8725105" cy="1230645"/>
              <a:chOff x="-847586" y="3776111"/>
              <a:chExt cx="4361012" cy="123064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CF3649-26B0-4090-9EFF-8B55E02651F0}"/>
                  </a:ext>
                </a:extLst>
              </p:cNvPr>
              <p:cNvSpPr txBox="1"/>
              <p:nvPr/>
            </p:nvSpPr>
            <p:spPr>
              <a:xfrm>
                <a:off x="-847586" y="4126108"/>
                <a:ext cx="935718" cy="880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uk-UA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Затвердження землевпорядної документації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64302E-0B81-4746-91A0-240C5C17863A}"/>
                  </a:ext>
                </a:extLst>
              </p:cNvPr>
              <p:cNvSpPr txBox="1"/>
              <p:nvPr/>
            </p:nvSpPr>
            <p:spPr>
              <a:xfrm>
                <a:off x="2585662" y="3776111"/>
                <a:ext cx="927764" cy="398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altLang="ko-KR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cs typeface="Arial" pitchFamily="34" charset="0"/>
                  </a:rPr>
                  <a:t>61</a:t>
                </a:r>
                <a:endParaRPr lang="ko-KR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3B26B03-6203-4D1C-8785-C0FD2581ED7B}"/>
                </a:ext>
              </a:extLst>
            </p:cNvPr>
            <p:cNvGrpSpPr/>
            <p:nvPr/>
          </p:nvGrpSpPr>
          <p:grpSpPr>
            <a:xfrm>
              <a:off x="1779378" y="1508878"/>
              <a:ext cx="8673084" cy="1489807"/>
              <a:chOff x="-847587" y="3772669"/>
              <a:chExt cx="4335011" cy="148980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82EB56F-0971-4CE8-A459-AAC8C6620037}"/>
                  </a:ext>
                </a:extLst>
              </p:cNvPr>
              <p:cNvSpPr txBox="1"/>
              <p:nvPr/>
            </p:nvSpPr>
            <p:spPr>
              <a:xfrm>
                <a:off x="-847587" y="4120896"/>
                <a:ext cx="973887" cy="114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Надано</a:t>
                </a:r>
                <a:r>
                  <a:rPr lang="ru-RU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дозволів</a:t>
                </a:r>
                <a:r>
                  <a:rPr lang="ru-RU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на </a:t>
                </a: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розроблення</a:t>
                </a:r>
                <a:r>
                  <a:rPr lang="ru-RU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землевпорядної</a:t>
                </a:r>
                <a:r>
                  <a:rPr lang="ru-RU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документації</a:t>
                </a:r>
                <a:endParaRPr lang="ru-RU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142B24-26A0-400D-9EC1-1260B776A660}"/>
                  </a:ext>
                </a:extLst>
              </p:cNvPr>
              <p:cNvSpPr txBox="1"/>
              <p:nvPr/>
            </p:nvSpPr>
            <p:spPr>
              <a:xfrm>
                <a:off x="2559660" y="3772669"/>
                <a:ext cx="927764" cy="398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altLang="ko-KR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cs typeface="Arial" pitchFamily="34" charset="0"/>
                  </a:rPr>
                  <a:t>70</a:t>
                </a:r>
                <a:endParaRPr lang="ko-KR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1E12A027-893B-4159-B261-39DA5A887B74}"/>
                </a:ext>
              </a:extLst>
            </p:cNvPr>
            <p:cNvSpPr/>
            <p:nvPr/>
          </p:nvSpPr>
          <p:spPr>
            <a:xfrm flipH="1">
              <a:off x="10741926" y="4536522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32" name="Teardrop 1">
              <a:extLst>
                <a:ext uri="{FF2B5EF4-FFF2-40B4-BE49-F238E27FC236}">
                  <a16:creationId xmlns:a16="http://schemas.microsoft.com/office/drawing/2014/main" id="{52539C26-2771-41A3-B43B-491CAC30639B}"/>
                </a:ext>
              </a:extLst>
            </p:cNvPr>
            <p:cNvSpPr/>
            <p:nvPr/>
          </p:nvSpPr>
          <p:spPr>
            <a:xfrm rot="18805991">
              <a:off x="1077694" y="2168985"/>
              <a:ext cx="400494" cy="396315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B9D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3" name="Rectangle 130">
              <a:extLst>
                <a:ext uri="{FF2B5EF4-FFF2-40B4-BE49-F238E27FC236}">
                  <a16:creationId xmlns:a16="http://schemas.microsoft.com/office/drawing/2014/main" id="{E50EA2B0-FB9A-48A6-8A15-EC192A7E2AF0}"/>
                </a:ext>
              </a:extLst>
            </p:cNvPr>
            <p:cNvSpPr/>
            <p:nvPr/>
          </p:nvSpPr>
          <p:spPr>
            <a:xfrm>
              <a:off x="10750984" y="2201925"/>
              <a:ext cx="338397" cy="339933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5" name="Block Arc 25">
              <a:extLst>
                <a:ext uri="{FF2B5EF4-FFF2-40B4-BE49-F238E27FC236}">
                  <a16:creationId xmlns:a16="http://schemas.microsoft.com/office/drawing/2014/main" id="{45B44208-B096-4AB5-90B2-A5D5BD9E62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6051" y="4474845"/>
              <a:ext cx="283779" cy="409976"/>
            </a:xfrm>
            <a:custGeom>
              <a:avLst/>
              <a:gdLst/>
              <a:ahLst/>
              <a:cxnLst/>
              <a:rect l="l" t="t" r="r" b="b"/>
              <a:pathLst>
                <a:path w="2215656" h="3200962">
                  <a:moveTo>
                    <a:pt x="1107829" y="2097026"/>
                  </a:moveTo>
                  <a:cubicBezTo>
                    <a:pt x="1025315" y="2097026"/>
                    <a:pt x="958423" y="2163918"/>
                    <a:pt x="958423" y="2246432"/>
                  </a:cubicBezTo>
                  <a:cubicBezTo>
                    <a:pt x="958423" y="2302715"/>
                    <a:pt x="989546" y="2351730"/>
                    <a:pt x="1036590" y="2375275"/>
                  </a:cubicBezTo>
                  <a:lnTo>
                    <a:pt x="985422" y="2684898"/>
                  </a:lnTo>
                  <a:lnTo>
                    <a:pt x="1230236" y="2684898"/>
                  </a:lnTo>
                  <a:lnTo>
                    <a:pt x="1179068" y="2375275"/>
                  </a:lnTo>
                  <a:cubicBezTo>
                    <a:pt x="1226112" y="2351730"/>
                    <a:pt x="1257234" y="2302715"/>
                    <a:pt x="1257234" y="2246432"/>
                  </a:cubicBezTo>
                  <a:cubicBezTo>
                    <a:pt x="1257234" y="2163918"/>
                    <a:pt x="1190343" y="2097026"/>
                    <a:pt x="1107829" y="2097026"/>
                  </a:cubicBezTo>
                  <a:close/>
                  <a:moveTo>
                    <a:pt x="1102513" y="266871"/>
                  </a:moveTo>
                  <a:cubicBezTo>
                    <a:pt x="874876" y="269781"/>
                    <a:pt x="691868" y="455143"/>
                    <a:pt x="691868" y="682798"/>
                  </a:cubicBezTo>
                  <a:lnTo>
                    <a:pt x="690469" y="682798"/>
                  </a:lnTo>
                  <a:lnTo>
                    <a:pt x="690469" y="1580962"/>
                  </a:lnTo>
                  <a:lnTo>
                    <a:pt x="1525188" y="1580962"/>
                  </a:lnTo>
                  <a:lnTo>
                    <a:pt x="1525188" y="672127"/>
                  </a:lnTo>
                  <a:lnTo>
                    <a:pt x="1523654" y="672166"/>
                  </a:lnTo>
                  <a:cubicBezTo>
                    <a:pt x="1517835" y="444585"/>
                    <a:pt x="1330149" y="263961"/>
                    <a:pt x="1102513" y="266871"/>
                  </a:cubicBezTo>
                  <a:close/>
                  <a:moveTo>
                    <a:pt x="1099102" y="56"/>
                  </a:moveTo>
                  <a:cubicBezTo>
                    <a:pt x="1472767" y="-4720"/>
                    <a:pt x="1780852" y="291773"/>
                    <a:pt x="1790404" y="665346"/>
                  </a:cubicBezTo>
                  <a:lnTo>
                    <a:pt x="1742843" y="666562"/>
                  </a:lnTo>
                  <a:lnTo>
                    <a:pt x="1790627" y="666562"/>
                  </a:lnTo>
                  <a:lnTo>
                    <a:pt x="1790627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425030" y="1580962"/>
                  </a:lnTo>
                  <a:lnTo>
                    <a:pt x="425030" y="676764"/>
                  </a:lnTo>
                  <a:lnTo>
                    <a:pt x="425634" y="676764"/>
                  </a:lnTo>
                  <a:cubicBezTo>
                    <a:pt x="428273" y="305830"/>
                    <a:pt x="727452" y="4806"/>
                    <a:pt x="1099102" y="56"/>
                  </a:cubicBez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9" name="Группа 73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50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80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" name="Прямокутник 1"/>
          <p:cNvSpPr/>
          <p:nvPr/>
        </p:nvSpPr>
        <p:spPr>
          <a:xfrm>
            <a:off x="812479" y="5594164"/>
            <a:ext cx="46254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8259"/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Проведено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</a:t>
            </a:r>
            <a:r>
              <a:rPr lang="en-US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засідань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комісії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з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розгляду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земельних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спорів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на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яких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розглянуто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101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звернення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53" name="Прямокутник 52"/>
          <p:cNvSpPr/>
          <p:nvPr/>
        </p:nvSpPr>
        <p:spPr>
          <a:xfrm>
            <a:off x="5884591" y="5552958"/>
            <a:ext cx="5583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Надано</a:t>
            </a:r>
            <a:r>
              <a:rPr lang="uk-UA" sz="1400" b="1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1794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 письмових відповідей, роз’яснень, інформаційних запитів, довідок у сфері землеустрою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54" name="Прямокутник 53"/>
          <p:cNvSpPr/>
          <p:nvPr/>
        </p:nvSpPr>
        <p:spPr>
          <a:xfrm>
            <a:off x="804567" y="6231079"/>
            <a:ext cx="4947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46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складено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актів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комісії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з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розгляду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земельних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спорів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та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винесено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на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розгляд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виконкому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57" name="Прямокутник 56"/>
          <p:cNvSpPr/>
          <p:nvPr/>
        </p:nvSpPr>
        <p:spPr>
          <a:xfrm>
            <a:off x="5884591" y="6013151"/>
            <a:ext cx="5357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З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дійснено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75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виїздів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з 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метою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візуального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обстеження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та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фотофіксації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земельних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ділянок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58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11462260" y="5831832"/>
            <a:ext cx="478148" cy="588017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B9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244513" y="5831832"/>
            <a:ext cx="478148" cy="588017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B9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Shape 275"/>
          <p:cNvSpPr>
            <a:spLocks/>
          </p:cNvSpPr>
          <p:nvPr/>
        </p:nvSpPr>
        <p:spPr>
          <a:xfrm>
            <a:off x="8696528" y="60935"/>
            <a:ext cx="3142036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 defTabSz="346591" hangingPunct="0"/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Основні</a:t>
            </a:r>
            <a:r>
              <a:rPr lang="ru-RU" sz="2800" kern="0" dirty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підсумки</a:t>
            </a:r>
            <a:endParaRPr lang="ru-RU" sz="2800" kern="0" dirty="0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52" name="Прямоугольник 98"/>
          <p:cNvSpPr/>
          <p:nvPr/>
        </p:nvSpPr>
        <p:spPr>
          <a:xfrm>
            <a:off x="1378713" y="1068841"/>
            <a:ext cx="9405997" cy="808206"/>
          </a:xfrm>
          <a:prstGeom prst="rect">
            <a:avLst/>
          </a:prstGeom>
        </p:spPr>
        <p:txBody>
          <a:bodyPr wrap="square" lIns="38391" tIns="19195" rIns="38391" bIns="19195" anchor="b">
            <a:sp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Розглянуто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990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звернень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фізичних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осіб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розгляд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сесії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міської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ради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винесено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1150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питання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з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яких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</a:p>
          <a:p>
            <a:pPr algn="ctr"/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3" name="Скругленный прямоугольник 66"/>
          <p:cNvSpPr>
            <a:spLocks/>
          </p:cNvSpPr>
          <p:nvPr/>
        </p:nvSpPr>
        <p:spPr>
          <a:xfrm>
            <a:off x="85726" y="785842"/>
            <a:ext cx="11991974" cy="5976909"/>
          </a:xfrm>
          <a:prstGeom prst="roundRect">
            <a:avLst>
              <a:gd name="adj" fmla="val 6859"/>
            </a:avLst>
          </a:prstGeom>
          <a:noFill/>
          <a:ln w="25400" cap="flat" cmpd="sng" algn="ctr">
            <a:solidFill>
              <a:srgbClr val="45C1A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rgbClr val="A6A7AC"/>
              </a:solidFill>
              <a:effectLst/>
              <a:uLnTx/>
              <a:uFillTx/>
              <a:latin typeface="Montserrat-Regular"/>
              <a:sym typeface="PT Sans"/>
            </a:endParaRPr>
          </a:p>
        </p:txBody>
      </p:sp>
      <p:sp>
        <p:nvSpPr>
          <p:cNvPr id="64" name="Скругленный прямоугольник 68"/>
          <p:cNvSpPr/>
          <p:nvPr/>
        </p:nvSpPr>
        <p:spPr>
          <a:xfrm>
            <a:off x="4500999" y="572952"/>
            <a:ext cx="3161427" cy="425781"/>
          </a:xfrm>
          <a:prstGeom prst="roundRect">
            <a:avLst>
              <a:gd name="adj" fmla="val 35715"/>
            </a:avLst>
          </a:prstGeom>
          <a:solidFill>
            <a:srgbClr val="45C1A4"/>
          </a:solidFill>
          <a:ln w="9525" cap="flat" cmpd="sng" algn="ctr">
            <a:solidFill>
              <a:srgbClr val="773F9B">
                <a:shade val="95000"/>
                <a:satMod val="104999"/>
              </a:srgb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34659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Сектор </a:t>
            </a: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обслуговування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</a:t>
            </a:r>
          </a:p>
          <a:p>
            <a:pPr marL="0" marR="0" lvl="0" indent="0" algn="ctr" defTabSz="34659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фізичних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</a:t>
            </a: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осіб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ДЗР</a:t>
            </a:r>
          </a:p>
        </p:txBody>
      </p:sp>
      <p:sp>
        <p:nvSpPr>
          <p:cNvPr id="70" name="Прямокутник 69"/>
          <p:cNvSpPr/>
          <p:nvPr/>
        </p:nvSpPr>
        <p:spPr>
          <a:xfrm>
            <a:off x="5884591" y="6445263"/>
            <a:ext cx="53645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Прийнято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участь у 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</a:t>
            </a:r>
            <a:r>
              <a:rPr lang="en-US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громадських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слуханнях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6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BBE6E72-5203-451A-B983-64FDD310D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934172"/>
              </p:ext>
            </p:extLst>
          </p:nvPr>
        </p:nvGraphicFramePr>
        <p:xfrm>
          <a:off x="9473936" y="1040333"/>
          <a:ext cx="2322596" cy="1201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4E1BC49D-E24A-4821-846E-97822F952F71}"/>
              </a:ext>
            </a:extLst>
          </p:cNvPr>
          <p:cNvGrpSpPr/>
          <p:nvPr/>
        </p:nvGrpSpPr>
        <p:grpSpPr>
          <a:xfrm>
            <a:off x="8167582" y="3596720"/>
            <a:ext cx="3896409" cy="3049855"/>
            <a:chOff x="538373" y="2266001"/>
            <a:chExt cx="1925926" cy="3049855"/>
          </a:xfrm>
        </p:grpSpPr>
        <p:sp>
          <p:nvSpPr>
            <p:cNvPr id="15" name="Rounded Rectangle 49">
              <a:extLst>
                <a:ext uri="{FF2B5EF4-FFF2-40B4-BE49-F238E27FC236}">
                  <a16:creationId xmlns:a16="http://schemas.microsoft.com/office/drawing/2014/main" id="{6B349DB4-4034-435C-B44E-BB775BF57028}"/>
                </a:ext>
              </a:extLst>
            </p:cNvPr>
            <p:cNvSpPr/>
            <p:nvPr/>
          </p:nvSpPr>
          <p:spPr>
            <a:xfrm>
              <a:off x="543942" y="2266001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rebuchet MS" panose="020B0603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198D23-FE54-443C-9947-659989E7C104}"/>
                </a:ext>
              </a:extLst>
            </p:cNvPr>
            <p:cNvSpPr txBox="1"/>
            <p:nvPr/>
          </p:nvSpPr>
          <p:spPr>
            <a:xfrm>
              <a:off x="592091" y="3746196"/>
              <a:ext cx="18722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  <a:cs typeface="Times New Roman" pitchFamily="18" charset="0"/>
                </a:rPr>
                <a:t>5</a:t>
              </a:r>
              <a:r>
                <a:rPr lang="uk-UA" sz="1200" b="1" dirty="0">
                  <a:solidFill>
                    <a:srgbClr val="C00000"/>
                  </a:solid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en-US" sz="1200" b="1" dirty="0">
                  <a:solidFill>
                    <a:srgbClr val="C00000"/>
                  </a:solid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дозволів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для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будівництва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і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обслуговування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жилого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будинку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господарських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будівель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і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споруд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учасникам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АТО (ООС)</a:t>
              </a:r>
            </a:p>
            <a:p>
              <a:r>
                <a:rPr lang="uk-UA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13</a:t>
              </a:r>
              <a:r>
                <a:rPr lang="en-US" sz="1200" b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дозволів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для гаражного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будівництва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учасникам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АТО (ООС)</a:t>
              </a:r>
            </a:p>
            <a:p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1</a:t>
              </a:r>
              <a:r>
                <a:rPr lang="en-US" sz="1200" b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  </a:t>
              </a:r>
              <a:r>
                <a:rPr lang="uk-UA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дозвіл 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для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будівництва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і </a:t>
              </a:r>
              <a:r>
                <a:rPr lang="ru-RU" sz="11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обслуговування</a:t>
              </a:r>
              <a:r>
                <a:rPr lang="ru-RU" sz="11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жилого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будинку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господарських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будівель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і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споруд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uk-UA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особі з інвалідністю</a:t>
              </a:r>
              <a:endParaRPr lang="ru-RU" sz="1200" b="1" dirty="0">
                <a:solidFill>
                  <a:srgbClr val="0070C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153CC0-7B39-4DFE-9A85-5F78252C0BBA}"/>
                </a:ext>
              </a:extLst>
            </p:cNvPr>
            <p:cNvSpPr txBox="1"/>
            <p:nvPr/>
          </p:nvSpPr>
          <p:spPr>
            <a:xfrm>
              <a:off x="538373" y="2277991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>
                  <a:solidFill>
                    <a:schemeClr val="bg1"/>
                  </a:solidFill>
                  <a:latin typeface="Trebuchet MS" panose="020B0603020202020204" pitchFamily="34" charset="0"/>
                  <a:cs typeface="Arial" pitchFamily="34" charset="0"/>
                </a:rPr>
                <a:t>Оформлення земельних ділянок</a:t>
              </a:r>
              <a:endParaRPr lang="ko-KR" altLang="en-US" sz="1400" b="1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A3A333-3F5E-448D-B1E8-FA2EBCF294EE}"/>
              </a:ext>
            </a:extLst>
          </p:cNvPr>
          <p:cNvGrpSpPr/>
          <p:nvPr/>
        </p:nvGrpSpPr>
        <p:grpSpPr>
          <a:xfrm>
            <a:off x="131457" y="3071600"/>
            <a:ext cx="4206204" cy="3448018"/>
            <a:chOff x="519331" y="2708920"/>
            <a:chExt cx="1892429" cy="3448018"/>
          </a:xfrm>
        </p:grpSpPr>
        <p:sp>
          <p:nvSpPr>
            <p:cNvPr id="19" name="Rounded Rectangle 54">
              <a:extLst>
                <a:ext uri="{FF2B5EF4-FFF2-40B4-BE49-F238E27FC236}">
                  <a16:creationId xmlns:a16="http://schemas.microsoft.com/office/drawing/2014/main" id="{3CBB5F2C-BB12-46A4-8D4B-562D1C5207E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rebuchet MS" panose="020B0603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51053C-C659-46B5-8710-3F4D2A1E2A77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288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3050" indent="-273050"/>
              <a:r>
                <a:rPr lang="uk-UA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441</a:t>
              </a:r>
              <a:r>
                <a:rPr lang="uk-UA" sz="1400" b="1" dirty="0">
                  <a:solidFill>
                    <a:srgbClr val="C0000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Учасники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бойових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дій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(</a:t>
              </a:r>
              <a:r>
                <a:rPr lang="uk-UA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418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-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учасники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АТО в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т.ч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. </a:t>
              </a: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–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внутрішньо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переміщені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особи; </a:t>
              </a:r>
              <a:r>
                <a:rPr lang="uk-UA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23</a:t>
              </a:r>
              <a:r>
                <a:rPr lang="uk-UA" sz="1200" b="1" dirty="0">
                  <a:solidFill>
                    <a:srgbClr val="C00000"/>
                  </a:solidFill>
                  <a:latin typeface="Trebuchet MS" pitchFamily="34" charset="0"/>
                </a:rPr>
                <a:t> 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-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афганці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та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ін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.</a:t>
              </a:r>
            </a:p>
            <a:p>
              <a:pPr marL="273050" indent="-273050"/>
              <a:r>
                <a:rPr lang="ru-RU" sz="11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7</a:t>
              </a:r>
              <a:r>
                <a:rPr lang="uk-UA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7</a:t>
              </a:r>
              <a:r>
                <a:rPr lang="ru-RU" sz="14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Громадяни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,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що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перебувають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в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загальному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списку та  не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відносяться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до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пільгових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категорій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 (в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т.ч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. 2 -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внутрішньо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переміщених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осіб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.</a:t>
              </a:r>
            </a:p>
            <a:p>
              <a:pPr marL="273050" indent="-273050"/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</a:t>
              </a:r>
              <a:r>
                <a:rPr lang="uk-UA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0</a:t>
              </a:r>
              <a:r>
                <a:rPr lang="ru-RU" sz="1400" b="1" dirty="0">
                  <a:solidFill>
                    <a:srgbClr val="C00000"/>
                  </a:solidFill>
                  <a:latin typeface="Trebuchet MS" pitchFamily="34" charset="0"/>
                </a:rPr>
                <a:t>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Сім'ї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загиблих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.</a:t>
              </a:r>
            </a:p>
            <a:p>
              <a:pPr marL="273050" indent="-273050"/>
              <a:r>
                <a:rPr lang="uk-UA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67</a:t>
              </a:r>
              <a:r>
                <a:rPr lang="uk-UA" sz="1400" b="1" dirty="0">
                  <a:solidFill>
                    <a:srgbClr val="C00000"/>
                  </a:solidFill>
                  <a:latin typeface="Trebuchet MS" pitchFamily="34" charset="0"/>
                </a:rPr>
                <a:t>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Громадяни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,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що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мають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статус «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Багатодітні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».</a:t>
              </a:r>
            </a:p>
            <a:p>
              <a:pPr marL="273050" indent="-273050"/>
              <a:r>
                <a:rPr lang="uk-UA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24</a:t>
              </a:r>
              <a:r>
                <a:rPr lang="uk-UA" sz="1400" b="1" dirty="0">
                  <a:solidFill>
                    <a:srgbClr val="C0000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Громадяни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що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мають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статус «Особа з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інвалідністю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».</a:t>
              </a:r>
            </a:p>
            <a:p>
              <a:pPr marL="273050" indent="-273050"/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</a:t>
              </a:r>
              <a:r>
                <a:rPr lang="ru-RU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Громадяни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що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мають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статус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учасників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постраждалих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в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наслідок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Чорнобильської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катастрофи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B7DABF-1EAA-413F-9DAE-E14C254EA776}"/>
                </a:ext>
              </a:extLst>
            </p:cNvPr>
            <p:cNvSpPr txBox="1"/>
            <p:nvPr/>
          </p:nvSpPr>
          <p:spPr>
            <a:xfrm>
              <a:off x="519331" y="2724625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Зареєстровано звернень</a:t>
              </a:r>
              <a:endParaRPr lang="ko-KR" altLang="en-US" sz="1400" b="1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4" name="Chart 47">
            <a:extLst>
              <a:ext uri="{FF2B5EF4-FFF2-40B4-BE49-F238E27FC236}">
                <a16:creationId xmlns:a16="http://schemas.microsoft.com/office/drawing/2014/main" id="{2BAF0285-0CFB-40FE-9990-B9DE0EDA3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440859"/>
              </p:ext>
            </p:extLst>
          </p:nvPr>
        </p:nvGraphicFramePr>
        <p:xfrm>
          <a:off x="635182" y="1982413"/>
          <a:ext cx="2322596" cy="104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9" name="Групувати 28"/>
          <p:cNvGrpSpPr/>
          <p:nvPr/>
        </p:nvGrpSpPr>
        <p:grpSpPr>
          <a:xfrm>
            <a:off x="4261404" y="1866763"/>
            <a:ext cx="3831102" cy="3762000"/>
            <a:chOff x="4187634" y="2371588"/>
            <a:chExt cx="3831102" cy="3762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A586704-8D41-4B1F-B150-69DC54379A4A}"/>
                </a:ext>
              </a:extLst>
            </p:cNvPr>
            <p:cNvGrpSpPr/>
            <p:nvPr/>
          </p:nvGrpSpPr>
          <p:grpSpPr>
            <a:xfrm>
              <a:off x="5648788" y="3735132"/>
              <a:ext cx="883478" cy="883478"/>
              <a:chOff x="3912982" y="3339018"/>
              <a:chExt cx="1307090" cy="130709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0A101D6-F441-4A45-BC67-DD669B2277E7}"/>
                  </a:ext>
                </a:extLst>
              </p:cNvPr>
              <p:cNvSpPr/>
              <p:nvPr/>
            </p:nvSpPr>
            <p:spPr>
              <a:xfrm>
                <a:off x="3912982" y="3339018"/>
                <a:ext cx="1307090" cy="1307090"/>
              </a:xfrm>
              <a:prstGeom prst="ellipse">
                <a:avLst/>
              </a:prstGeom>
              <a:solidFill>
                <a:srgbClr val="45C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latin typeface="Trebuchet MS" panose="020B0603020202020204" pitchFamily="34" charset="0"/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37DA097-46BA-4AB5-8192-47532D483AB1}"/>
                  </a:ext>
                </a:extLst>
              </p:cNvPr>
              <p:cNvSpPr/>
              <p:nvPr/>
            </p:nvSpPr>
            <p:spPr>
              <a:xfrm>
                <a:off x="4144138" y="3576556"/>
                <a:ext cx="840739" cy="840739"/>
              </a:xfrm>
              <a:prstGeom prst="ellipse">
                <a:avLst/>
              </a:prstGeom>
              <a:solidFill>
                <a:srgbClr val="4BAC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12F6DA05-8992-47A1-80D0-FCD4A693AE7E}"/>
                </a:ext>
              </a:extLst>
            </p:cNvPr>
            <p:cNvSpPr/>
            <p:nvPr/>
          </p:nvSpPr>
          <p:spPr>
            <a:xfrm>
              <a:off x="5417551" y="2712620"/>
              <a:ext cx="685676" cy="1482080"/>
            </a:xfrm>
            <a:custGeom>
              <a:avLst/>
              <a:gdLst>
                <a:gd name="connsiteX0" fmla="*/ 0 w 1434976"/>
                <a:gd name="connsiteY0" fmla="*/ 0 h 720080"/>
                <a:gd name="connsiteX1" fmla="*/ 1434976 w 1434976"/>
                <a:gd name="connsiteY1" fmla="*/ 0 h 720080"/>
                <a:gd name="connsiteX2" fmla="*/ 1434976 w 1434976"/>
                <a:gd name="connsiteY2" fmla="*/ 720080 h 720080"/>
                <a:gd name="connsiteX3" fmla="*/ 0 w 1434976"/>
                <a:gd name="connsiteY3" fmla="*/ 720080 h 720080"/>
                <a:gd name="connsiteX4" fmla="*/ 0 w 1434976"/>
                <a:gd name="connsiteY4" fmla="*/ 0 h 7200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20154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660276 w 1434976"/>
                <a:gd name="connsiteY1" fmla="*/ 10795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660276"/>
                <a:gd name="connsiteY0" fmla="*/ 0 h 1558280"/>
                <a:gd name="connsiteX1" fmla="*/ 660276 w 660276"/>
                <a:gd name="connsiteY1" fmla="*/ 10795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2700 w 660276"/>
                <a:gd name="connsiteY0" fmla="*/ 0 h 1558280"/>
                <a:gd name="connsiteX1" fmla="*/ 660276 w 660276"/>
                <a:gd name="connsiteY1" fmla="*/ 9017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5038 w 662614"/>
                <a:gd name="connsiteY0" fmla="*/ 0 h 1558280"/>
                <a:gd name="connsiteX1" fmla="*/ 662614 w 662614"/>
                <a:gd name="connsiteY1" fmla="*/ 901700 h 1558280"/>
                <a:gd name="connsiteX2" fmla="*/ 637214 w 662614"/>
                <a:gd name="connsiteY2" fmla="*/ 1558280 h 1558280"/>
                <a:gd name="connsiteX3" fmla="*/ 2338 w 662614"/>
                <a:gd name="connsiteY3" fmla="*/ 643880 h 1558280"/>
                <a:gd name="connsiteX4" fmla="*/ 15038 w 662614"/>
                <a:gd name="connsiteY4" fmla="*/ 0 h 1558280"/>
                <a:gd name="connsiteX0" fmla="*/ 553 w 686229"/>
                <a:gd name="connsiteY0" fmla="*/ 0 h 1405880"/>
                <a:gd name="connsiteX1" fmla="*/ 686229 w 686229"/>
                <a:gd name="connsiteY1" fmla="*/ 749300 h 1405880"/>
                <a:gd name="connsiteX2" fmla="*/ 660829 w 686229"/>
                <a:gd name="connsiteY2" fmla="*/ 1405880 h 1405880"/>
                <a:gd name="connsiteX3" fmla="*/ 25953 w 686229"/>
                <a:gd name="connsiteY3" fmla="*/ 491480 h 1405880"/>
                <a:gd name="connsiteX4" fmla="*/ 553 w 686229"/>
                <a:gd name="connsiteY4" fmla="*/ 0 h 1405880"/>
                <a:gd name="connsiteX0" fmla="*/ 553 w 686229"/>
                <a:gd name="connsiteY0" fmla="*/ 0 h 1451600"/>
                <a:gd name="connsiteX1" fmla="*/ 686229 w 686229"/>
                <a:gd name="connsiteY1" fmla="*/ 795020 h 1451600"/>
                <a:gd name="connsiteX2" fmla="*/ 660829 w 686229"/>
                <a:gd name="connsiteY2" fmla="*/ 1451600 h 1451600"/>
                <a:gd name="connsiteX3" fmla="*/ 25953 w 686229"/>
                <a:gd name="connsiteY3" fmla="*/ 537200 h 1451600"/>
                <a:gd name="connsiteX4" fmla="*/ 553 w 686229"/>
                <a:gd name="connsiteY4" fmla="*/ 0 h 1451600"/>
                <a:gd name="connsiteX0" fmla="*/ 8518 w 694194"/>
                <a:gd name="connsiteY0" fmla="*/ 0 h 1451600"/>
                <a:gd name="connsiteX1" fmla="*/ 694194 w 694194"/>
                <a:gd name="connsiteY1" fmla="*/ 795020 h 1451600"/>
                <a:gd name="connsiteX2" fmla="*/ 668794 w 694194"/>
                <a:gd name="connsiteY2" fmla="*/ 1451600 h 1451600"/>
                <a:gd name="connsiteX3" fmla="*/ 3438 w 694194"/>
                <a:gd name="connsiteY3" fmla="*/ 735320 h 1451600"/>
                <a:gd name="connsiteX4" fmla="*/ 8518 w 694194"/>
                <a:gd name="connsiteY4" fmla="*/ 0 h 1451600"/>
                <a:gd name="connsiteX0" fmla="*/ 8518 w 668794"/>
                <a:gd name="connsiteY0" fmla="*/ 0 h 1451600"/>
                <a:gd name="connsiteX1" fmla="*/ 668794 w 668794"/>
                <a:gd name="connsiteY1" fmla="*/ 728980 h 1451600"/>
                <a:gd name="connsiteX2" fmla="*/ 668794 w 668794"/>
                <a:gd name="connsiteY2" fmla="*/ 1451600 h 1451600"/>
                <a:gd name="connsiteX3" fmla="*/ 3438 w 668794"/>
                <a:gd name="connsiteY3" fmla="*/ 735320 h 1451600"/>
                <a:gd name="connsiteX4" fmla="*/ 8518 w 668794"/>
                <a:gd name="connsiteY4" fmla="*/ 0 h 1451600"/>
                <a:gd name="connsiteX0" fmla="*/ 8518 w 684034"/>
                <a:gd name="connsiteY0" fmla="*/ 0 h 1482080"/>
                <a:gd name="connsiteX1" fmla="*/ 66879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518 w 684034"/>
                <a:gd name="connsiteY0" fmla="*/ 0 h 1482080"/>
                <a:gd name="connsiteX1" fmla="*/ 67387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7 w 675603"/>
                <a:gd name="connsiteY0" fmla="*/ 0 h 1482080"/>
                <a:gd name="connsiteX1" fmla="*/ 665443 w 675603"/>
                <a:gd name="connsiteY1" fmla="*/ 728980 h 1482080"/>
                <a:gd name="connsiteX2" fmla="*/ 675603 w 675603"/>
                <a:gd name="connsiteY2" fmla="*/ 1482080 h 1482080"/>
                <a:gd name="connsiteX3" fmla="*/ 157567 w 675603"/>
                <a:gd name="connsiteY3" fmla="*/ 704840 h 1482080"/>
                <a:gd name="connsiteX4" fmla="*/ 87 w 675603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5320 h 1482080"/>
                <a:gd name="connsiteX4" fmla="*/ 12780 w 688296"/>
                <a:gd name="connsiteY4" fmla="*/ 0 h 1482080"/>
                <a:gd name="connsiteX0" fmla="*/ 2486 w 678002"/>
                <a:gd name="connsiteY0" fmla="*/ 0 h 1482080"/>
                <a:gd name="connsiteX1" fmla="*/ 667842 w 678002"/>
                <a:gd name="connsiteY1" fmla="*/ 728980 h 1482080"/>
                <a:gd name="connsiteX2" fmla="*/ 678002 w 678002"/>
                <a:gd name="connsiteY2" fmla="*/ 1482080 h 1482080"/>
                <a:gd name="connsiteX3" fmla="*/ 7566 w 678002"/>
                <a:gd name="connsiteY3" fmla="*/ 725160 h 1482080"/>
                <a:gd name="connsiteX4" fmla="*/ 2486 w 678002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0240 h 1482080"/>
                <a:gd name="connsiteX4" fmla="*/ 12780 w 688296"/>
                <a:gd name="connsiteY4" fmla="*/ 0 h 1482080"/>
                <a:gd name="connsiteX0" fmla="*/ 10160 w 685676"/>
                <a:gd name="connsiteY0" fmla="*/ 0 h 1482080"/>
                <a:gd name="connsiteX1" fmla="*/ 675516 w 685676"/>
                <a:gd name="connsiteY1" fmla="*/ 728980 h 1482080"/>
                <a:gd name="connsiteX2" fmla="*/ 685676 w 685676"/>
                <a:gd name="connsiteY2" fmla="*/ 1482080 h 1482080"/>
                <a:gd name="connsiteX3" fmla="*/ 0 w 685676"/>
                <a:gd name="connsiteY3" fmla="*/ 730240 h 1482080"/>
                <a:gd name="connsiteX4" fmla="*/ 10160 w 685676"/>
                <a:gd name="connsiteY4" fmla="*/ 0 h 14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76" h="1482080">
                  <a:moveTo>
                    <a:pt x="10160" y="0"/>
                  </a:moveTo>
                  <a:lnTo>
                    <a:pt x="675516" y="728980"/>
                  </a:lnTo>
                  <a:lnTo>
                    <a:pt x="685676" y="1482080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rebuchet MS" panose="020B0603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93CAA0-6A90-4A29-8CCC-DDA0FB46EEC0}"/>
                </a:ext>
              </a:extLst>
            </p:cNvPr>
            <p:cNvCxnSpPr/>
            <p:nvPr/>
          </p:nvCxnSpPr>
          <p:spPr>
            <a:xfrm>
              <a:off x="6096001" y="2389172"/>
              <a:ext cx="1" cy="3744416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ight Arrow 9">
              <a:extLst>
                <a:ext uri="{FF2B5EF4-FFF2-40B4-BE49-F238E27FC236}">
                  <a16:creationId xmlns:a16="http://schemas.microsoft.com/office/drawing/2014/main" id="{61AA0139-EF56-4E3D-81B3-D235A3D8B9FE}"/>
                </a:ext>
              </a:extLst>
            </p:cNvPr>
            <p:cNvSpPr/>
            <p:nvPr/>
          </p:nvSpPr>
          <p:spPr>
            <a:xfrm>
              <a:off x="5426736" y="2371588"/>
              <a:ext cx="2592000" cy="1368152"/>
            </a:xfrm>
            <a:prstGeom prst="rightArrow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Trebuchet MS" panose="020B0603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62592B-8A1F-4E9D-A248-F40C7EBD027E}"/>
                </a:ext>
              </a:extLst>
            </p:cNvPr>
            <p:cNvGrpSpPr/>
            <p:nvPr/>
          </p:nvGrpSpPr>
          <p:grpSpPr>
            <a:xfrm flipH="1" flipV="1">
              <a:off x="4187634" y="4181234"/>
              <a:ext cx="2592000" cy="1814320"/>
              <a:chOff x="4045951" y="2348472"/>
              <a:chExt cx="2592000" cy="18143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F871962-3878-40C4-8226-055108A6E401}"/>
                  </a:ext>
                </a:extLst>
              </p:cNvPr>
              <p:cNvSpPr/>
              <p:nvPr/>
            </p:nvSpPr>
            <p:spPr>
              <a:xfrm>
                <a:off x="4045951" y="2680712"/>
                <a:ext cx="685676" cy="1482080"/>
              </a:xfrm>
              <a:custGeom>
                <a:avLst/>
                <a:gdLst>
                  <a:gd name="connsiteX0" fmla="*/ 0 w 1434976"/>
                  <a:gd name="connsiteY0" fmla="*/ 0 h 720080"/>
                  <a:gd name="connsiteX1" fmla="*/ 1434976 w 1434976"/>
                  <a:gd name="connsiteY1" fmla="*/ 0 h 720080"/>
                  <a:gd name="connsiteX2" fmla="*/ 1434976 w 1434976"/>
                  <a:gd name="connsiteY2" fmla="*/ 720080 h 720080"/>
                  <a:gd name="connsiteX3" fmla="*/ 0 w 1434976"/>
                  <a:gd name="connsiteY3" fmla="*/ 720080 h 720080"/>
                  <a:gd name="connsiteX4" fmla="*/ 0 w 1434976"/>
                  <a:gd name="connsiteY4" fmla="*/ 0 h 720080"/>
                  <a:gd name="connsiteX0" fmla="*/ 12700 w 1434976"/>
                  <a:gd name="connsiteY0" fmla="*/ 0 h 2015480"/>
                  <a:gd name="connsiteX1" fmla="*/ 1434976 w 1434976"/>
                  <a:gd name="connsiteY1" fmla="*/ 1295400 h 2015480"/>
                  <a:gd name="connsiteX2" fmla="*/ 1434976 w 1434976"/>
                  <a:gd name="connsiteY2" fmla="*/ 2015480 h 2015480"/>
                  <a:gd name="connsiteX3" fmla="*/ 0 w 1434976"/>
                  <a:gd name="connsiteY3" fmla="*/ 2015480 h 2015480"/>
                  <a:gd name="connsiteX4" fmla="*/ 12700 w 1434976"/>
                  <a:gd name="connsiteY4" fmla="*/ 0 h 2015480"/>
                  <a:gd name="connsiteX0" fmla="*/ 12700 w 1434976"/>
                  <a:gd name="connsiteY0" fmla="*/ 0 h 2015480"/>
                  <a:gd name="connsiteX1" fmla="*/ 1434976 w 1434976"/>
                  <a:gd name="connsiteY1" fmla="*/ 1295400 h 2015480"/>
                  <a:gd name="connsiteX2" fmla="*/ 1434976 w 1434976"/>
                  <a:gd name="connsiteY2" fmla="*/ 2015480 h 2015480"/>
                  <a:gd name="connsiteX3" fmla="*/ 0 w 1434976"/>
                  <a:gd name="connsiteY3" fmla="*/ 643880 h 2015480"/>
                  <a:gd name="connsiteX4" fmla="*/ 12700 w 1434976"/>
                  <a:gd name="connsiteY4" fmla="*/ 0 h 2015480"/>
                  <a:gd name="connsiteX0" fmla="*/ 12700 w 1434976"/>
                  <a:gd name="connsiteY0" fmla="*/ 0 h 2015480"/>
                  <a:gd name="connsiteX1" fmla="*/ 660276 w 1434976"/>
                  <a:gd name="connsiteY1" fmla="*/ 1079500 h 2015480"/>
                  <a:gd name="connsiteX2" fmla="*/ 1434976 w 1434976"/>
                  <a:gd name="connsiteY2" fmla="*/ 2015480 h 2015480"/>
                  <a:gd name="connsiteX3" fmla="*/ 0 w 1434976"/>
                  <a:gd name="connsiteY3" fmla="*/ 643880 h 2015480"/>
                  <a:gd name="connsiteX4" fmla="*/ 12700 w 1434976"/>
                  <a:gd name="connsiteY4" fmla="*/ 0 h 2015480"/>
                  <a:gd name="connsiteX0" fmla="*/ 12700 w 660276"/>
                  <a:gd name="connsiteY0" fmla="*/ 0 h 1558280"/>
                  <a:gd name="connsiteX1" fmla="*/ 660276 w 660276"/>
                  <a:gd name="connsiteY1" fmla="*/ 1079500 h 1558280"/>
                  <a:gd name="connsiteX2" fmla="*/ 634876 w 660276"/>
                  <a:gd name="connsiteY2" fmla="*/ 1558280 h 1558280"/>
                  <a:gd name="connsiteX3" fmla="*/ 0 w 660276"/>
                  <a:gd name="connsiteY3" fmla="*/ 643880 h 1558280"/>
                  <a:gd name="connsiteX4" fmla="*/ 12700 w 660276"/>
                  <a:gd name="connsiteY4" fmla="*/ 0 h 1558280"/>
                  <a:gd name="connsiteX0" fmla="*/ 12700 w 660276"/>
                  <a:gd name="connsiteY0" fmla="*/ 0 h 1558280"/>
                  <a:gd name="connsiteX1" fmla="*/ 660276 w 660276"/>
                  <a:gd name="connsiteY1" fmla="*/ 901700 h 1558280"/>
                  <a:gd name="connsiteX2" fmla="*/ 634876 w 660276"/>
                  <a:gd name="connsiteY2" fmla="*/ 1558280 h 1558280"/>
                  <a:gd name="connsiteX3" fmla="*/ 0 w 660276"/>
                  <a:gd name="connsiteY3" fmla="*/ 643880 h 1558280"/>
                  <a:gd name="connsiteX4" fmla="*/ 12700 w 660276"/>
                  <a:gd name="connsiteY4" fmla="*/ 0 h 1558280"/>
                  <a:gd name="connsiteX0" fmla="*/ 15038 w 662614"/>
                  <a:gd name="connsiteY0" fmla="*/ 0 h 1558280"/>
                  <a:gd name="connsiteX1" fmla="*/ 662614 w 662614"/>
                  <a:gd name="connsiteY1" fmla="*/ 901700 h 1558280"/>
                  <a:gd name="connsiteX2" fmla="*/ 637214 w 662614"/>
                  <a:gd name="connsiteY2" fmla="*/ 1558280 h 1558280"/>
                  <a:gd name="connsiteX3" fmla="*/ 2338 w 662614"/>
                  <a:gd name="connsiteY3" fmla="*/ 643880 h 1558280"/>
                  <a:gd name="connsiteX4" fmla="*/ 15038 w 662614"/>
                  <a:gd name="connsiteY4" fmla="*/ 0 h 1558280"/>
                  <a:gd name="connsiteX0" fmla="*/ 553 w 686229"/>
                  <a:gd name="connsiteY0" fmla="*/ 0 h 1405880"/>
                  <a:gd name="connsiteX1" fmla="*/ 686229 w 686229"/>
                  <a:gd name="connsiteY1" fmla="*/ 749300 h 1405880"/>
                  <a:gd name="connsiteX2" fmla="*/ 660829 w 686229"/>
                  <a:gd name="connsiteY2" fmla="*/ 1405880 h 1405880"/>
                  <a:gd name="connsiteX3" fmla="*/ 25953 w 686229"/>
                  <a:gd name="connsiteY3" fmla="*/ 491480 h 1405880"/>
                  <a:gd name="connsiteX4" fmla="*/ 553 w 686229"/>
                  <a:gd name="connsiteY4" fmla="*/ 0 h 1405880"/>
                  <a:gd name="connsiteX0" fmla="*/ 553 w 686229"/>
                  <a:gd name="connsiteY0" fmla="*/ 0 h 1451600"/>
                  <a:gd name="connsiteX1" fmla="*/ 686229 w 686229"/>
                  <a:gd name="connsiteY1" fmla="*/ 795020 h 1451600"/>
                  <a:gd name="connsiteX2" fmla="*/ 660829 w 686229"/>
                  <a:gd name="connsiteY2" fmla="*/ 1451600 h 1451600"/>
                  <a:gd name="connsiteX3" fmla="*/ 25953 w 686229"/>
                  <a:gd name="connsiteY3" fmla="*/ 537200 h 1451600"/>
                  <a:gd name="connsiteX4" fmla="*/ 553 w 686229"/>
                  <a:gd name="connsiteY4" fmla="*/ 0 h 1451600"/>
                  <a:gd name="connsiteX0" fmla="*/ 8518 w 694194"/>
                  <a:gd name="connsiteY0" fmla="*/ 0 h 1451600"/>
                  <a:gd name="connsiteX1" fmla="*/ 694194 w 694194"/>
                  <a:gd name="connsiteY1" fmla="*/ 795020 h 1451600"/>
                  <a:gd name="connsiteX2" fmla="*/ 668794 w 694194"/>
                  <a:gd name="connsiteY2" fmla="*/ 1451600 h 1451600"/>
                  <a:gd name="connsiteX3" fmla="*/ 3438 w 694194"/>
                  <a:gd name="connsiteY3" fmla="*/ 735320 h 1451600"/>
                  <a:gd name="connsiteX4" fmla="*/ 8518 w 694194"/>
                  <a:gd name="connsiteY4" fmla="*/ 0 h 1451600"/>
                  <a:gd name="connsiteX0" fmla="*/ 8518 w 668794"/>
                  <a:gd name="connsiteY0" fmla="*/ 0 h 1451600"/>
                  <a:gd name="connsiteX1" fmla="*/ 668794 w 668794"/>
                  <a:gd name="connsiteY1" fmla="*/ 728980 h 1451600"/>
                  <a:gd name="connsiteX2" fmla="*/ 668794 w 668794"/>
                  <a:gd name="connsiteY2" fmla="*/ 1451600 h 1451600"/>
                  <a:gd name="connsiteX3" fmla="*/ 3438 w 668794"/>
                  <a:gd name="connsiteY3" fmla="*/ 735320 h 1451600"/>
                  <a:gd name="connsiteX4" fmla="*/ 8518 w 668794"/>
                  <a:gd name="connsiteY4" fmla="*/ 0 h 1451600"/>
                  <a:gd name="connsiteX0" fmla="*/ 8518 w 684034"/>
                  <a:gd name="connsiteY0" fmla="*/ 0 h 1482080"/>
                  <a:gd name="connsiteX1" fmla="*/ 668794 w 684034"/>
                  <a:gd name="connsiteY1" fmla="*/ 728980 h 1482080"/>
                  <a:gd name="connsiteX2" fmla="*/ 684034 w 684034"/>
                  <a:gd name="connsiteY2" fmla="*/ 1482080 h 1482080"/>
                  <a:gd name="connsiteX3" fmla="*/ 3438 w 684034"/>
                  <a:gd name="connsiteY3" fmla="*/ 735320 h 1482080"/>
                  <a:gd name="connsiteX4" fmla="*/ 8518 w 684034"/>
                  <a:gd name="connsiteY4" fmla="*/ 0 h 1482080"/>
                  <a:gd name="connsiteX0" fmla="*/ 8518 w 684034"/>
                  <a:gd name="connsiteY0" fmla="*/ 0 h 1482080"/>
                  <a:gd name="connsiteX1" fmla="*/ 673874 w 684034"/>
                  <a:gd name="connsiteY1" fmla="*/ 728980 h 1482080"/>
                  <a:gd name="connsiteX2" fmla="*/ 684034 w 684034"/>
                  <a:gd name="connsiteY2" fmla="*/ 1482080 h 1482080"/>
                  <a:gd name="connsiteX3" fmla="*/ 3438 w 684034"/>
                  <a:gd name="connsiteY3" fmla="*/ 735320 h 1482080"/>
                  <a:gd name="connsiteX4" fmla="*/ 8518 w 684034"/>
                  <a:gd name="connsiteY4" fmla="*/ 0 h 1482080"/>
                  <a:gd name="connsiteX0" fmla="*/ 87 w 675603"/>
                  <a:gd name="connsiteY0" fmla="*/ 0 h 1482080"/>
                  <a:gd name="connsiteX1" fmla="*/ 665443 w 675603"/>
                  <a:gd name="connsiteY1" fmla="*/ 728980 h 1482080"/>
                  <a:gd name="connsiteX2" fmla="*/ 675603 w 675603"/>
                  <a:gd name="connsiteY2" fmla="*/ 1482080 h 1482080"/>
                  <a:gd name="connsiteX3" fmla="*/ 157567 w 675603"/>
                  <a:gd name="connsiteY3" fmla="*/ 704840 h 1482080"/>
                  <a:gd name="connsiteX4" fmla="*/ 87 w 675603"/>
                  <a:gd name="connsiteY4" fmla="*/ 0 h 1482080"/>
                  <a:gd name="connsiteX0" fmla="*/ 12780 w 688296"/>
                  <a:gd name="connsiteY0" fmla="*/ 0 h 1482080"/>
                  <a:gd name="connsiteX1" fmla="*/ 678136 w 688296"/>
                  <a:gd name="connsiteY1" fmla="*/ 728980 h 1482080"/>
                  <a:gd name="connsiteX2" fmla="*/ 688296 w 688296"/>
                  <a:gd name="connsiteY2" fmla="*/ 1482080 h 1482080"/>
                  <a:gd name="connsiteX3" fmla="*/ 2620 w 688296"/>
                  <a:gd name="connsiteY3" fmla="*/ 735320 h 1482080"/>
                  <a:gd name="connsiteX4" fmla="*/ 12780 w 688296"/>
                  <a:gd name="connsiteY4" fmla="*/ 0 h 1482080"/>
                  <a:gd name="connsiteX0" fmla="*/ 2486 w 678002"/>
                  <a:gd name="connsiteY0" fmla="*/ 0 h 1482080"/>
                  <a:gd name="connsiteX1" fmla="*/ 667842 w 678002"/>
                  <a:gd name="connsiteY1" fmla="*/ 728980 h 1482080"/>
                  <a:gd name="connsiteX2" fmla="*/ 678002 w 678002"/>
                  <a:gd name="connsiteY2" fmla="*/ 1482080 h 1482080"/>
                  <a:gd name="connsiteX3" fmla="*/ 7566 w 678002"/>
                  <a:gd name="connsiteY3" fmla="*/ 725160 h 1482080"/>
                  <a:gd name="connsiteX4" fmla="*/ 2486 w 678002"/>
                  <a:gd name="connsiteY4" fmla="*/ 0 h 1482080"/>
                  <a:gd name="connsiteX0" fmla="*/ 12780 w 688296"/>
                  <a:gd name="connsiteY0" fmla="*/ 0 h 1482080"/>
                  <a:gd name="connsiteX1" fmla="*/ 678136 w 688296"/>
                  <a:gd name="connsiteY1" fmla="*/ 728980 h 1482080"/>
                  <a:gd name="connsiteX2" fmla="*/ 688296 w 688296"/>
                  <a:gd name="connsiteY2" fmla="*/ 1482080 h 1482080"/>
                  <a:gd name="connsiteX3" fmla="*/ 2620 w 688296"/>
                  <a:gd name="connsiteY3" fmla="*/ 730240 h 1482080"/>
                  <a:gd name="connsiteX4" fmla="*/ 12780 w 688296"/>
                  <a:gd name="connsiteY4" fmla="*/ 0 h 1482080"/>
                  <a:gd name="connsiteX0" fmla="*/ 10160 w 685676"/>
                  <a:gd name="connsiteY0" fmla="*/ 0 h 1482080"/>
                  <a:gd name="connsiteX1" fmla="*/ 675516 w 685676"/>
                  <a:gd name="connsiteY1" fmla="*/ 728980 h 1482080"/>
                  <a:gd name="connsiteX2" fmla="*/ 685676 w 685676"/>
                  <a:gd name="connsiteY2" fmla="*/ 1482080 h 1482080"/>
                  <a:gd name="connsiteX3" fmla="*/ 0 w 685676"/>
                  <a:gd name="connsiteY3" fmla="*/ 730240 h 1482080"/>
                  <a:gd name="connsiteX4" fmla="*/ 10160 w 685676"/>
                  <a:gd name="connsiteY4" fmla="*/ 0 h 148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676" h="1482080">
                    <a:moveTo>
                      <a:pt x="10160" y="0"/>
                    </a:moveTo>
                    <a:lnTo>
                      <a:pt x="675516" y="728980"/>
                    </a:lnTo>
                    <a:lnTo>
                      <a:pt x="685676" y="1482080"/>
                    </a:lnTo>
                    <a:lnTo>
                      <a:pt x="0" y="730240"/>
                    </a:lnTo>
                    <a:cubicBezTo>
                      <a:pt x="6773" y="63493"/>
                      <a:pt x="5927" y="671827"/>
                      <a:pt x="1016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latin typeface="Trebuchet MS" panose="020B0603020202020204" pitchFamily="34" charset="0"/>
                </a:endParaRPr>
              </a:p>
            </p:txBody>
          </p:sp>
          <p:sp>
            <p:nvSpPr>
              <p:cNvPr id="12" name="Right Arrow 40">
                <a:extLst>
                  <a:ext uri="{FF2B5EF4-FFF2-40B4-BE49-F238E27FC236}">
                    <a16:creationId xmlns:a16="http://schemas.microsoft.com/office/drawing/2014/main" id="{08C36030-E2D9-4F58-BF09-A832BF537C25}"/>
                  </a:ext>
                </a:extLst>
              </p:cNvPr>
              <p:cNvSpPr/>
              <p:nvPr/>
            </p:nvSpPr>
            <p:spPr>
              <a:xfrm>
                <a:off x="4045951" y="2348472"/>
                <a:ext cx="2592000" cy="1368152"/>
              </a:xfrm>
              <a:prstGeom prst="rightArrow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70E486-E53A-4DB7-A37C-155406FA742B}"/>
                </a:ext>
              </a:extLst>
            </p:cNvPr>
            <p:cNvSpPr txBox="1"/>
            <p:nvPr/>
          </p:nvSpPr>
          <p:spPr>
            <a:xfrm>
              <a:off x="5969418" y="2889841"/>
              <a:ext cx="1619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ko-KR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Arial" pitchFamily="34" charset="0"/>
                </a:rPr>
                <a:t>Результати</a:t>
              </a:r>
              <a:endParaRPr lang="ko-KR" altLang="en-US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D5D89C-74C2-4EA5-B6A6-18ECD4DE3C8B}"/>
                </a:ext>
              </a:extLst>
            </p:cNvPr>
            <p:cNvSpPr txBox="1"/>
            <p:nvPr/>
          </p:nvSpPr>
          <p:spPr>
            <a:xfrm>
              <a:off x="4607729" y="5138219"/>
              <a:ext cx="1619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altLang="ko-KR" sz="1600" b="1" dirty="0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Звернення</a:t>
              </a:r>
              <a:endParaRPr lang="ko-KR" altLang="en-US" sz="1600" b="1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746AAF37-A308-4569-8B0D-BD0271E7F7E2}"/>
                </a:ext>
              </a:extLst>
            </p:cNvPr>
            <p:cNvSpPr/>
            <p:nvPr/>
          </p:nvSpPr>
          <p:spPr>
            <a:xfrm flipH="1">
              <a:off x="6242041" y="5149921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0E7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27" name="Прямокутник 26"/>
          <p:cNvSpPr/>
          <p:nvPr/>
        </p:nvSpPr>
        <p:spPr>
          <a:xfrm>
            <a:off x="7943850" y="892572"/>
            <a:ext cx="42457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Передано у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власність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земельних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ділянок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пільговим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категоріям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громадян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(в тому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числі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УБД АТО (ООС)</a:t>
            </a:r>
          </a:p>
        </p:txBody>
      </p:sp>
      <p:sp>
        <p:nvSpPr>
          <p:cNvPr id="28" name="Прямокутник 27"/>
          <p:cNvSpPr/>
          <p:nvPr/>
        </p:nvSpPr>
        <p:spPr>
          <a:xfrm>
            <a:off x="363129" y="983392"/>
            <a:ext cx="40259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Зареєстровано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та внесено до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списків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бажаючих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на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отримання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вільної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земельної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ділянки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для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будівництва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та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обслуговування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житлового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будинку</a:t>
            </a:r>
            <a:r>
              <a:rPr lang="ru-RU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629</a:t>
            </a:r>
            <a:r>
              <a:rPr lang="ru-RU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звернень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громадян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із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них:</a:t>
            </a:r>
          </a:p>
        </p:txBody>
      </p:sp>
      <p:grpSp>
        <p:nvGrpSpPr>
          <p:cNvPr id="31" name="Группа 26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32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28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defTabSz="346591" hangingPunct="0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  <a:latin typeface="Trebuchet MS" panose="020B0603020202020204" pitchFamily="34" charset="0"/>
                <a:sym typeface="PT Sans"/>
              </a:endParaRPr>
            </a:p>
          </p:txBody>
        </p:sp>
      </p:grpSp>
      <p:sp>
        <p:nvSpPr>
          <p:cNvPr id="35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>
            <a:spLocks noChangeAspect="1"/>
          </p:cNvSpPr>
          <p:nvPr/>
        </p:nvSpPr>
        <p:spPr>
          <a:xfrm>
            <a:off x="5625473" y="2355466"/>
            <a:ext cx="393807" cy="39497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B9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Shape 275"/>
          <p:cNvSpPr>
            <a:spLocks/>
          </p:cNvSpPr>
          <p:nvPr/>
        </p:nvSpPr>
        <p:spPr>
          <a:xfrm>
            <a:off x="8696528" y="60935"/>
            <a:ext cx="3142036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 defTabSz="346591" hangingPunct="0"/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Основні</a:t>
            </a:r>
            <a:r>
              <a:rPr lang="ru-RU" sz="2800" kern="0" dirty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підсумки</a:t>
            </a:r>
            <a:endParaRPr lang="ru-RU" sz="2800" kern="0" dirty="0">
              <a:solidFill>
                <a:srgbClr val="00B050"/>
              </a:solidFill>
              <a:latin typeface="Trebuchet MS" pitchFamily="34" charset="0"/>
            </a:endParaRPr>
          </a:p>
        </p:txBody>
      </p:sp>
      <p:graphicFrame>
        <p:nvGraphicFramePr>
          <p:cNvPr id="38" name="Chart 12">
            <a:extLst>
              <a:ext uri="{FF2B5EF4-FFF2-40B4-BE49-F238E27FC236}">
                <a16:creationId xmlns:a16="http://schemas.microsoft.com/office/drawing/2014/main" id="{CBBE6E72-5203-451A-B983-64FDD310D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030937"/>
              </p:ext>
            </p:extLst>
          </p:nvPr>
        </p:nvGraphicFramePr>
        <p:xfrm>
          <a:off x="9366119" y="4047286"/>
          <a:ext cx="1401189" cy="1201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85198D23-FE54-443C-9947-659989E7C104}"/>
              </a:ext>
            </a:extLst>
          </p:cNvPr>
          <p:cNvSpPr txBox="1"/>
          <p:nvPr/>
        </p:nvSpPr>
        <p:spPr>
          <a:xfrm>
            <a:off x="8232075" y="2066390"/>
            <a:ext cx="37877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14</a:t>
            </a:r>
            <a:r>
              <a:rPr lang="en-US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власність</a:t>
            </a:r>
            <a:r>
              <a:rPr lang="ru-RU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 для </a:t>
            </a:r>
            <a:r>
              <a:rPr lang="ru-RU" sz="12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будівництва</a:t>
            </a:r>
            <a:r>
              <a:rPr lang="ru-RU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 і </a:t>
            </a:r>
            <a:r>
              <a:rPr lang="ru-RU" sz="12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обслуговування</a:t>
            </a:r>
            <a:r>
              <a:rPr lang="ru-RU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житлового</a:t>
            </a:r>
            <a:r>
              <a:rPr lang="ru-RU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будинку</a:t>
            </a:r>
            <a:r>
              <a:rPr lang="ru-RU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, </a:t>
            </a:r>
            <a:r>
              <a:rPr lang="ru-RU" sz="12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господарських</a:t>
            </a:r>
            <a:r>
              <a:rPr lang="ru-RU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будівель</a:t>
            </a:r>
            <a:r>
              <a:rPr lang="ru-RU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 і </a:t>
            </a:r>
            <a:r>
              <a:rPr lang="ru-RU" sz="12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споруд</a:t>
            </a:r>
            <a:r>
              <a:rPr lang="ru-RU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учасникам</a:t>
            </a:r>
            <a:r>
              <a:rPr lang="ru-RU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 АТО (ООС)</a:t>
            </a:r>
            <a:endParaRPr lang="en-US" sz="12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</a:t>
            </a:r>
            <a:r>
              <a:rPr lang="en-US" sz="1200" b="1" dirty="0">
                <a:solidFill>
                  <a:srgbClr val="C00000"/>
                </a:solidFill>
                <a:latin typeface="Trebuchet MS" panose="020B0603020202020204" pitchFamily="34" charset="0"/>
              </a:rPr>
              <a:t>  </a:t>
            </a:r>
            <a:r>
              <a:rPr lang="ru-RU" sz="12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власність</a:t>
            </a:r>
            <a:r>
              <a:rPr lang="ru-RU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 для гаражного </a:t>
            </a:r>
            <a:r>
              <a:rPr lang="ru-RU" sz="12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будівництва</a:t>
            </a:r>
            <a:r>
              <a:rPr lang="ru-RU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учасникам</a:t>
            </a:r>
            <a:r>
              <a:rPr lang="ru-RU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 АТО (ООС)</a:t>
            </a:r>
          </a:p>
          <a:p>
            <a:r>
              <a:rPr 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 </a:t>
            </a:r>
            <a:r>
              <a:rPr lang="en-US" sz="1200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uk-UA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власність </a:t>
            </a:r>
            <a:r>
              <a:rPr lang="ru-RU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для </a:t>
            </a:r>
            <a:r>
              <a:rPr lang="ru-RU" sz="12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індивідуального</a:t>
            </a:r>
            <a:r>
              <a:rPr lang="ru-RU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садівництва</a:t>
            </a:r>
            <a:r>
              <a:rPr lang="ru-RU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учасникам</a:t>
            </a:r>
            <a:r>
              <a:rPr lang="ru-RU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 АТО (ООС)</a:t>
            </a:r>
            <a:endParaRPr lang="en-US" sz="12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Скругленный прямоугольник 83"/>
          <p:cNvSpPr>
            <a:spLocks/>
          </p:cNvSpPr>
          <p:nvPr/>
        </p:nvSpPr>
        <p:spPr>
          <a:xfrm>
            <a:off x="85726" y="785842"/>
            <a:ext cx="11991974" cy="5976909"/>
          </a:xfrm>
          <a:prstGeom prst="roundRect">
            <a:avLst>
              <a:gd name="adj" fmla="val 6859"/>
            </a:avLst>
          </a:prstGeom>
          <a:noFill/>
          <a:ln w="25400" cap="flat" cmpd="sng" algn="ctr">
            <a:solidFill>
              <a:srgbClr val="B9D5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rgbClr val="A6A7AC"/>
              </a:solidFill>
              <a:effectLst/>
              <a:uLnTx/>
              <a:uFillTx/>
              <a:latin typeface="Montserrat-Regular"/>
              <a:sym typeface="PT Sans"/>
            </a:endParaRPr>
          </a:p>
        </p:txBody>
      </p:sp>
      <p:sp>
        <p:nvSpPr>
          <p:cNvPr id="43" name="Скругленный прямоугольник 68"/>
          <p:cNvSpPr/>
          <p:nvPr/>
        </p:nvSpPr>
        <p:spPr>
          <a:xfrm>
            <a:off x="4500999" y="572952"/>
            <a:ext cx="3161427" cy="425781"/>
          </a:xfrm>
          <a:prstGeom prst="roundRect">
            <a:avLst>
              <a:gd name="adj" fmla="val 35715"/>
            </a:avLst>
          </a:prstGeom>
          <a:solidFill>
            <a:srgbClr val="B9D533"/>
          </a:solidFill>
          <a:ln w="9525" cap="flat" cmpd="sng" algn="ctr">
            <a:solidFill>
              <a:srgbClr val="DCBD23">
                <a:shade val="95000"/>
                <a:satMod val="104999"/>
              </a:srgb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34659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Відділ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</a:t>
            </a: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обліку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та </a:t>
            </a: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фінансово-аналітичної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</a:t>
            </a: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роботи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ДЗР</a:t>
            </a:r>
          </a:p>
        </p:txBody>
      </p:sp>
      <p:sp>
        <p:nvSpPr>
          <p:cNvPr id="37" name="Прямокутник 36"/>
          <p:cNvSpPr/>
          <p:nvPr/>
        </p:nvSpPr>
        <p:spPr>
          <a:xfrm>
            <a:off x="7943851" y="3957794"/>
            <a:ext cx="3894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Надано 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9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дозволів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на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розробку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</a:p>
          <a:p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землевпорядної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документації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в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т.ч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.:</a:t>
            </a:r>
          </a:p>
        </p:txBody>
      </p: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A08ED8B5B9A548B092F047E8621AC9" ma:contentTypeVersion="0" ma:contentTypeDescription="Створення нового документа." ma:contentTypeScope="" ma:versionID="d941d1bd86f8ff1260a31562a9178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ffdeeba82958b12d33e6bb391080f2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DF9493-CF39-42C3-8663-83A4455B51BB}">
  <ds:schemaRefs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D7B4AB2-085C-4817-B858-5E87131D15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AF5B2D-EC9D-4025-AAE1-6DDBA37BD1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917</Words>
  <Application>Microsoft Office PowerPoint</Application>
  <PresentationFormat>Широкий екран</PresentationFormat>
  <Paragraphs>142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8</vt:i4>
      </vt:variant>
    </vt:vector>
  </HeadingPairs>
  <TitlesOfParts>
    <vt:vector size="22" baseType="lpstr">
      <vt:lpstr>Arial</vt:lpstr>
      <vt:lpstr>Arial Unicode MS</vt:lpstr>
      <vt:lpstr>Calibri</vt:lpstr>
      <vt:lpstr>Helvetica Light</vt:lpstr>
      <vt:lpstr>Montserrat-Regular</vt:lpstr>
      <vt:lpstr>Montserrat-SemiBold</vt:lpstr>
      <vt:lpstr>Noto Sans</vt:lpstr>
      <vt:lpstr>PT Sans</vt:lpstr>
      <vt:lpstr>Roboto Regular</vt:lpstr>
      <vt:lpstr>Times New Roman</vt:lpstr>
      <vt:lpstr>Trebuchet MS</vt:lpstr>
      <vt:lpstr>Cover and End Slide Master</vt:lpstr>
      <vt:lpstr>Contents Slide Master</vt:lpstr>
      <vt:lpstr>Section Break Slide Master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Пошталюк Олександр Григорович</cp:lastModifiedBy>
  <cp:revision>304</cp:revision>
  <cp:lastPrinted>2019-12-21T14:40:19Z</cp:lastPrinted>
  <dcterms:created xsi:type="dcterms:W3CDTF">2019-01-14T06:35:35Z</dcterms:created>
  <dcterms:modified xsi:type="dcterms:W3CDTF">2020-06-22T14:09:23Z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0x0101005BA08ED8B5B9A548B092F047E8621AC9</vt:lpwstr>
  </property>
</Properties>
</file>